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ixie One"/>
      <p:regular r:id="rId35"/>
    </p:embeddedFont>
    <p:embeddedFont>
      <p:font typeface="Nunito"/>
      <p:regular r:id="rId36"/>
      <p:bold r:id="rId37"/>
      <p:italic r:id="rId38"/>
      <p:boldItalic r:id="rId39"/>
    </p:embeddedFont>
    <p:embeddedFont>
      <p:font typeface="Helvetica Neue"/>
      <p:regular r:id="rId40"/>
      <p:bold r:id="rId41"/>
      <p:italic r:id="rId42"/>
      <p:boldItalic r:id="rId43"/>
    </p:embeddedFont>
    <p:embeddedFont>
      <p:font typeface="Fira Sans Extra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h-Tu L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0D9EE8-5ED6-4C99-8614-E6818B7B43ED}">
  <a:tblStyle styleId="{840D9EE8-5ED6-4C99-8614-E6818B7B43E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4.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6.xml"/><Relationship Id="rId44" Type="http://schemas.openxmlformats.org/officeDocument/2006/relationships/font" Target="fonts/FiraSansExtraCondensed-regular.fntdata"/><Relationship Id="rId21" Type="http://schemas.openxmlformats.org/officeDocument/2006/relationships/slide" Target="slides/slide15.xml"/><Relationship Id="rId43" Type="http://schemas.openxmlformats.org/officeDocument/2006/relationships/font" Target="fonts/HelveticaNeue-boldItalic.fntdata"/><Relationship Id="rId24" Type="http://schemas.openxmlformats.org/officeDocument/2006/relationships/slide" Target="slides/slide18.xml"/><Relationship Id="rId46" Type="http://schemas.openxmlformats.org/officeDocument/2006/relationships/font" Target="fonts/FiraSansExtraCondensed-italic.fntdata"/><Relationship Id="rId23" Type="http://schemas.openxmlformats.org/officeDocument/2006/relationships/slide" Target="slides/slide17.xml"/><Relationship Id="rId45" Type="http://schemas.openxmlformats.org/officeDocument/2006/relationships/font" Target="fonts/FiraSansExtraCondense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FiraSansExtraCondensed-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ixieOne-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8T02:48:07.867">
    <p:pos x="882" y="1324"/>
    <p:text>https://docs.google.com/document/d/1iKiGfTYzUbLa2V8c8hyFeXzaCvuMa-LKAE8cuM3U14A/edit project rubric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the team is presenting our solution for Utimaco to innovate hardware security modules through implementation of machine learning algorithms to predict usage patterns.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351062ba6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351062ba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Skip fast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351062ba6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351062ba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Skip fast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351062ba6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351062ba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Skip fast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f57c9737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f57c97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Time </a:t>
            </a:r>
            <a:r>
              <a:rPr lang="en">
                <a:solidFill>
                  <a:schemeClr val="dk1"/>
                </a:solidFill>
              </a:rPr>
              <a:t>Series are used to forecast some measured quantity at points in the future.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series divides into three different categories considering seasonality, trend, holiday and changing trends.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Considering our current and future data sets, our models are generated with seasonality and trend and complex models categories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f57c97377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f57c973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Triple </a:t>
            </a:r>
            <a:r>
              <a:rPr lang="en"/>
              <a:t>exponential</a:t>
            </a:r>
            <a:r>
              <a:rPr lang="en"/>
              <a:t> smoothing</a:t>
            </a:r>
            <a:endParaRPr/>
          </a:p>
          <a:p>
            <a:pPr indent="-317500" lvl="0" marL="457200" rtl="0" algn="l">
              <a:spcBef>
                <a:spcPts val="0"/>
              </a:spcBef>
              <a:spcAft>
                <a:spcPts val="0"/>
              </a:spcAft>
              <a:buSzPts val="1400"/>
              <a:buChar char="-"/>
            </a:pPr>
            <a:r>
              <a:rPr lang="en"/>
              <a:t>The level, trend, and seasonality </a:t>
            </a:r>
            <a:r>
              <a:rPr lang="en"/>
              <a:t>components</a:t>
            </a:r>
            <a:r>
              <a:rPr lang="en"/>
              <a:t> are calculated recursively as in simple </a:t>
            </a:r>
            <a:r>
              <a:rPr lang="en"/>
              <a:t>exponential</a:t>
            </a:r>
            <a:r>
              <a:rPr lang="en"/>
              <a:t> smoothing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SARIMA</a:t>
            </a:r>
            <a:endParaRPr/>
          </a:p>
          <a:p>
            <a:pPr indent="-317500" lvl="0" marL="457200" rtl="0" algn="l">
              <a:spcBef>
                <a:spcPts val="0"/>
              </a:spcBef>
              <a:spcAft>
                <a:spcPts val="0"/>
              </a:spcAft>
              <a:buSzPts val="1400"/>
              <a:buChar char="-"/>
            </a:pPr>
            <a:r>
              <a:rPr lang="en"/>
              <a:t>Allows observations from previous years to be added to the model </a:t>
            </a:r>
            <a:endParaRPr/>
          </a:p>
          <a:p>
            <a:pPr indent="0" lvl="0" marL="0" rtl="0" algn="l">
              <a:spcBef>
                <a:spcPts val="0"/>
              </a:spcBef>
              <a:spcAft>
                <a:spcPts val="0"/>
              </a:spcAft>
              <a:buNone/>
            </a:pPr>
            <a:r>
              <a:rPr lang="en"/>
              <a:t>meaning</a:t>
            </a:r>
            <a:r>
              <a:rPr lang="en"/>
              <a:t> if we are </a:t>
            </a:r>
            <a:r>
              <a:rPr lang="en"/>
              <a:t>trying</a:t>
            </a:r>
            <a:r>
              <a:rPr lang="en"/>
              <a:t> to </a:t>
            </a:r>
            <a:r>
              <a:rPr lang="en"/>
              <a:t>forecast</a:t>
            </a:r>
            <a:r>
              <a:rPr lang="en"/>
              <a:t> next December, SARIMA may use the value from the last few </a:t>
            </a:r>
            <a:r>
              <a:rPr lang="en"/>
              <a:t>December</a:t>
            </a:r>
            <a:r>
              <a:rPr lang="en"/>
              <a:t> observation and use historical December errors.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values for these two models are seasonality and </a:t>
            </a:r>
            <a:r>
              <a:rPr lang="en">
                <a:solidFill>
                  <a:schemeClr val="dk1"/>
                </a:solidFill>
              </a:rPr>
              <a:t>trend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f57c97377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f57c973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highlight>
                <a:srgbClr val="000000"/>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can see that </a:t>
            </a:r>
            <a:r>
              <a:rPr lang="en"/>
              <a:t>seasonality</a:t>
            </a:r>
            <a:r>
              <a:rPr lang="en"/>
              <a:t> and trend can classified as additive or multiplicative.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graph we need to </a:t>
            </a:r>
            <a:r>
              <a:rPr lang="en"/>
              <a:t>consider</a:t>
            </a:r>
            <a:r>
              <a:rPr lang="en"/>
              <a:t> is </a:t>
            </a:r>
            <a:r>
              <a:rPr lang="en"/>
              <a:t>bottom</a:t>
            </a:r>
            <a:r>
              <a:rPr lang="en"/>
              <a:t> </a:t>
            </a:r>
            <a:r>
              <a:rPr lang="en">
                <a:solidFill>
                  <a:schemeClr val="dk1"/>
                </a:solidFill>
              </a:rPr>
              <a:t>right </a:t>
            </a:r>
            <a:r>
              <a:rPr lang="en"/>
              <a:t>graph, which is both </a:t>
            </a:r>
            <a:r>
              <a:rPr lang="en">
                <a:solidFill>
                  <a:schemeClr val="dk1"/>
                </a:solidFill>
              </a:rPr>
              <a:t>additive seasonality and trend </a:t>
            </a:r>
            <a:r>
              <a:rPr lang="en">
                <a:solidFill>
                  <a:schemeClr val="lt1"/>
                </a:solidFill>
              </a:rPr>
              <a:t>tred 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f57c97377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f57c9737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As it is shown in the original graph, both seasonality and trend is increasing and have similar patterns every 24 hours.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c27885749_2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c2788574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 on that information, we </a:t>
            </a:r>
            <a:r>
              <a:rPr lang="en"/>
              <a:t>generated</a:t>
            </a:r>
            <a:r>
              <a:rPr lang="en"/>
              <a:t> </a:t>
            </a:r>
            <a:r>
              <a:rPr lang="en">
                <a:solidFill>
                  <a:schemeClr val="dk1"/>
                </a:solidFill>
              </a:rPr>
              <a:t>Holt-Winter as it shown in the slides.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Blue line represents the original data sets that we use for the training </a:t>
            </a:r>
            <a:endParaRPr>
              <a:solidFill>
                <a:schemeClr val="dk1"/>
              </a:solidFill>
            </a:endParaRPr>
          </a:p>
          <a:p>
            <a:pPr indent="0" lvl="0" marL="0" rtl="0" algn="l">
              <a:spcBef>
                <a:spcPts val="0"/>
              </a:spcBef>
              <a:spcAft>
                <a:spcPts val="0"/>
              </a:spcAft>
              <a:buNone/>
            </a:pPr>
            <a:r>
              <a:rPr lang="en">
                <a:solidFill>
                  <a:schemeClr val="dk1"/>
                </a:solidFill>
              </a:rPr>
              <a:t>Orange line as the test data sets where we will going to forcest (last 48 to 49 observation)</a:t>
            </a:r>
            <a:endParaRPr>
              <a:solidFill>
                <a:schemeClr val="dk1"/>
              </a:solidFill>
            </a:endParaRPr>
          </a:p>
          <a:p>
            <a:pPr indent="0" lvl="0" marL="0" rtl="0" algn="l">
              <a:spcBef>
                <a:spcPts val="0"/>
              </a:spcBef>
              <a:spcAft>
                <a:spcPts val="0"/>
              </a:spcAft>
              <a:buNone/>
            </a:pPr>
            <a:r>
              <a:rPr lang="en">
                <a:solidFill>
                  <a:schemeClr val="dk1"/>
                </a:solidFill>
              </a:rPr>
              <a:t>Green line as forecasted data based on training data 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we can see the Orange line have very similar trend with green line which is good forecasting.</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c2788539f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c2788539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Lawrence - fast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af57c97377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af57c9737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59a2d12a2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59a2d12a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a:p>
            <a:pPr indent="0" lvl="0" marL="0" rtl="0" algn="l">
              <a:spcBef>
                <a:spcPts val="0"/>
              </a:spcBef>
              <a:spcAft>
                <a:spcPts val="0"/>
              </a:spcAft>
              <a:buNone/>
            </a:pPr>
            <a:r>
              <a:rPr lang="en"/>
              <a:t>Bullet #1: In a world where businesses are collecting exponentially increasing amounts of data, this product is becoming more widely used to ensure customer data is safely stored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product is used to encrypt and decrypt information as well as manage digital keys. This device is essential for the banking industry, for example atms would use this to keep customer information secure.</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59a2d12a2_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59a2d12a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Lawrence - fast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f69b44486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f69b4448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Lawrence - fast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a351062ba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a351062b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defined the best model in statistical term, we use RMSE (Root mean square </a:t>
            </a:r>
            <a:r>
              <a:rPr lang="en"/>
              <a:t>deviation</a:t>
            </a:r>
            <a:r>
              <a:rPr lang="en"/>
              <a:t>) </a:t>
            </a:r>
            <a:r>
              <a:rPr lang="en"/>
              <a:t>instead</a:t>
            </a:r>
            <a:r>
              <a:rPr lang="en"/>
              <a:t> of MAPE due to the small value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is the standard </a:t>
            </a:r>
            <a:r>
              <a:rPr lang="en"/>
              <a:t>deviation</a:t>
            </a:r>
            <a:r>
              <a:rPr lang="en"/>
              <a:t> of the residual (prediction errors) which the smaller the value leads the better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by comparing each model’s RMSE value, the best model is LSTM.</a:t>
            </a:r>
            <a:endParaRPr/>
          </a:p>
          <a:p>
            <a:pPr indent="0" lvl="0" marL="0" rtl="0" algn="l">
              <a:spcBef>
                <a:spcPts val="0"/>
              </a:spcBef>
              <a:spcAft>
                <a:spcPts val="0"/>
              </a:spcAft>
              <a:buNone/>
            </a:pPr>
            <a:r>
              <a:rPr lang="en"/>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af69b44486_0_8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af69b44486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Michael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Where we started: Our first objective was to find a dataset that closely resembled the output from an HSM device, then researching and understanding how to forecast for time series data, and then tying that into our objectives. Originally I would say about half of our group really understood time series forecasting so it was a great learning opportunity. Additionally, we had to do research into how HSM devices operate to get a better understanding of the goals of the project. After completing these tasks, we did a lot brainstorming and planning of the best models to utilize in order to complete our objectives and figure out the best ways to implement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Project Development: After initial planning we jumped right into testing our initial models and dataset. We ran into a few problems with fitting our models to our data due to high levels of variance and overall volume  within our dataset, so we decided to explore some other datasets with lower variance and lower volume to test our models and then build out from there. Everyone on the team tested different models or using different parameters(Holt-Winter, triple exponential smoothing, lstm, Prophet, sarima). During this process we worked in a trial and error sort of fashion, slowly moving toward a model that best fit our overall objectives. </a:t>
            </a:r>
            <a:r>
              <a:rPr lang="en">
                <a:solidFill>
                  <a:schemeClr val="lt1"/>
                </a:solidFill>
              </a:rPr>
              <a:t>We attempted to create a function to detect peaks in data but di </a:t>
            </a:r>
            <a:r>
              <a:rPr lang="en">
                <a:solidFill>
                  <a:schemeClr val="dk1"/>
                </a:solidFill>
              </a:rPr>
              <a:t>We decided on the use of X________ that had the overall best performance.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we learned and future: This project allowed us to research, explore and test a multitude of different time series forecasting methods and really develop our technical skill set in this area, along with furthering our abilities in data cleaning. Additionally, we were all able to gain an in-depth insight into the inner-workings of the Cyber Security and Compliance industry through understanding Utimaco’s product and business model in relation to their customers and their customers’ customers. Overall, I think we all gain valuable experience in collaboration, this was obviously a tough semester for all of us but I think we were all able to adapt to completely virtual environment, managing deadlines, scheduling meetings, and connecting online to create a successful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Future Steps: If we had more time we would have</a:t>
            </a:r>
            <a:r>
              <a:rPr lang="en">
                <a:solidFill>
                  <a:schemeClr val="lt1"/>
                </a:solidFill>
              </a:rPr>
              <a:t> further refined our model by finding new datasets to test on, in addition to completing a peak-finding function we were working to implement. </a:t>
            </a:r>
            <a:r>
              <a:rPr lang="en">
                <a:solidFill>
                  <a:schemeClr val="dk1"/>
                </a:solidFill>
              </a:rPr>
              <a:t>The next steps for Utimaco would be to implement our algorithm within Utimaco’s HSM user-interface and begin feeding in product data. Looking back on the project as a whole, if we could do it over again I think we would have attempted to complete our peakfinding function(expand?) and utilize that within our models to offer more accurate predictions, as well as more extensive research in an accurate dataset that we could use throughout.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6ea590f1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6ea590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Anh-Tu</a:t>
            </a:r>
            <a:endParaRPr>
              <a:solidFill>
                <a:schemeClr val="dk1"/>
              </a:solidFill>
            </a:endParaRPr>
          </a:p>
          <a:p>
            <a:pPr indent="0" lvl="0" marL="0" rtl="0" algn="l">
              <a:spcBef>
                <a:spcPts val="0"/>
              </a:spcBef>
              <a:spcAft>
                <a:spcPts val="0"/>
              </a:spcAft>
              <a:buNone/>
            </a:pPr>
            <a:r>
              <a:rPr lang="en"/>
              <a:t>So our product is u.trust360. For example, let’s say our client is a large commercial bank. Let’s assume they need 4 HSM’s, each one stores 10,000 transactions per second, so in total 40000 transactions per second to manage/encrypt all the transactions for their ATM networks. The client would purchase 8 HSM’s, 4 in one datacenter and a another 4 in another data center. This gives them redundancy in case one datacenter fails. Secondly (this is where you &amp; u.trust360 comes in), in peak periods (Say prior to Thanksgiving), instead of 40K they might need 45K TPS just for a few hours. But they aren’t sure, because peak periods are hard to measure. So in order to be ready, they buy 4 more HSM’s, and divide 2 at each datacenter (so 6 in each location). Now the bank has 12 HSM’s in 2 datacenters, when they originally needed 4.</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Anh-Tu</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graphic shows utrust360’s product ecosystem where host applications are connected to Utimaco’s product gateway and would store the data centers in different locations around the world.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c92e71a47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c92e71a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c1e732583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c1e7325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Anh-Tu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solution architecture, we’re inputting HSM Capacity Data like CPU usage into time series forecasting models to predict future usage that alerts for capacity overload.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59a2d12a2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59a2d12a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Anh-Tu</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HSM is </a:t>
            </a:r>
            <a:r>
              <a:rPr lang="en"/>
              <a:t>not published</a:t>
            </a:r>
            <a:r>
              <a:rPr lang="en"/>
              <a:t> yet, we use the data set from Kaggle to generating the forceting model system.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c2788539f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c278853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original data was about 9 GB. So we grouped by the id and chose 6 most amount of data set size and kept two major variables, </a:t>
            </a:r>
            <a:r>
              <a:rPr lang="en"/>
              <a:t>Timestamp</a:t>
            </a:r>
            <a:r>
              <a:rPr lang="en"/>
              <a:t> and CPU in </a:t>
            </a:r>
            <a:r>
              <a:rPr lang="en"/>
              <a:t>percentage</a:t>
            </a: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flipH="1" rot="10800000">
            <a:off x="3919993" y="3977033"/>
            <a:ext cx="1303500" cy="11283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 name="Google Shape;12;p2"/>
          <p:cNvSpPr/>
          <p:nvPr/>
        </p:nvSpPr>
        <p:spPr>
          <a:xfrm rot="5400000">
            <a:off x="3809057" y="-81000"/>
            <a:ext cx="1525500" cy="1761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 name="Google Shape;13;p2"/>
          <p:cNvSpPr txBox="1"/>
          <p:nvPr>
            <p:ph type="ctrTitle"/>
          </p:nvPr>
        </p:nvSpPr>
        <p:spPr>
          <a:xfrm>
            <a:off x="1400175" y="1991825"/>
            <a:ext cx="63435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4" name="Google Shape;14;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5549153" y="1029780"/>
            <a:ext cx="404640" cy="374059"/>
            <a:chOff x="5975075" y="2327500"/>
            <a:chExt cx="420100" cy="388350"/>
          </a:xfrm>
        </p:grpSpPr>
        <p:sp>
          <p:nvSpPr>
            <p:cNvPr id="19" name="Google Shape;19;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4380526" y="515192"/>
            <a:ext cx="382958" cy="607111"/>
            <a:chOff x="6718575" y="2318625"/>
            <a:chExt cx="256950" cy="407375"/>
          </a:xfrm>
        </p:grpSpPr>
        <p:sp>
          <p:nvSpPr>
            <p:cNvPr id="23" name="Google Shape;23;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3199464" y="902959"/>
            <a:ext cx="395018" cy="403297"/>
            <a:chOff x="3951850" y="2985350"/>
            <a:chExt cx="407950" cy="416500"/>
          </a:xfrm>
        </p:grpSpPr>
        <p:sp>
          <p:nvSpPr>
            <p:cNvPr id="32" name="Google Shape;32;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2"/>
          <p:cNvGrpSpPr/>
          <p:nvPr/>
        </p:nvGrpSpPr>
        <p:grpSpPr>
          <a:xfrm>
            <a:off x="5772009" y="4056440"/>
            <a:ext cx="573943" cy="550550"/>
            <a:chOff x="5241175" y="4959100"/>
            <a:chExt cx="539775" cy="517775"/>
          </a:xfrm>
        </p:grpSpPr>
        <p:sp>
          <p:nvSpPr>
            <p:cNvPr id="42" name="Google Shape;42;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34" name="Shape 334"/>
        <p:cNvGrpSpPr/>
        <p:nvPr/>
      </p:nvGrpSpPr>
      <p:grpSpPr>
        <a:xfrm>
          <a:off x="0" y="0"/>
          <a:ext cx="0" cy="0"/>
          <a:chOff x="0" y="0"/>
          <a:chExt cx="0" cy="0"/>
        </a:xfrm>
      </p:grpSpPr>
      <p:sp>
        <p:nvSpPr>
          <p:cNvPr id="335" name="Google Shape;335;p1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9" name="Shape 49"/>
        <p:cNvGrpSpPr/>
        <p:nvPr/>
      </p:nvGrpSpPr>
      <p:grpSpPr>
        <a:xfrm>
          <a:off x="0" y="0"/>
          <a:ext cx="0" cy="0"/>
          <a:chOff x="0" y="0"/>
          <a:chExt cx="0" cy="0"/>
        </a:xfrm>
      </p:grpSpPr>
      <p:sp>
        <p:nvSpPr>
          <p:cNvPr id="50" name="Google Shape;50;p3"/>
          <p:cNvSpPr/>
          <p:nvPr/>
        </p:nvSpPr>
        <p:spPr>
          <a:xfrm flipH="1" rot="10800000">
            <a:off x="-94969" y="303826"/>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 name="Google Shape;51;p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 name="Google Shape;52;p3"/>
          <p:cNvSpPr txBox="1"/>
          <p:nvPr>
            <p:ph type="ctrTitle"/>
          </p:nvPr>
        </p:nvSpPr>
        <p:spPr>
          <a:xfrm>
            <a:off x="2743200" y="1735750"/>
            <a:ext cx="5638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3" name="Google Shape;53;p3"/>
          <p:cNvSpPr txBox="1"/>
          <p:nvPr>
            <p:ph idx="1" type="subTitle"/>
          </p:nvPr>
        </p:nvSpPr>
        <p:spPr>
          <a:xfrm>
            <a:off x="2743200" y="2821004"/>
            <a:ext cx="56961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3"/>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3"/>
          <p:cNvGrpSpPr/>
          <p:nvPr/>
        </p:nvGrpSpPr>
        <p:grpSpPr>
          <a:xfrm>
            <a:off x="996359" y="1070668"/>
            <a:ext cx="351204" cy="324661"/>
            <a:chOff x="5975075" y="2327500"/>
            <a:chExt cx="420100" cy="388350"/>
          </a:xfrm>
        </p:grpSpPr>
        <p:sp>
          <p:nvSpPr>
            <p:cNvPr id="59" name="Google Shape;59;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3"/>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a:off x="305253" y="553856"/>
            <a:ext cx="247469" cy="392302"/>
            <a:chOff x="6718575" y="2318625"/>
            <a:chExt cx="256950" cy="407375"/>
          </a:xfrm>
        </p:grpSpPr>
        <p:sp>
          <p:nvSpPr>
            <p:cNvPr id="63" name="Google Shape;63;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1419984" y="3634331"/>
            <a:ext cx="342882" cy="350068"/>
            <a:chOff x="3951850" y="2985350"/>
            <a:chExt cx="407950" cy="416500"/>
          </a:xfrm>
        </p:grpSpPr>
        <p:sp>
          <p:nvSpPr>
            <p:cNvPr id="72" name="Google Shape;72;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3"/>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3"/>
          <p:cNvGrpSpPr/>
          <p:nvPr/>
        </p:nvGrpSpPr>
        <p:grpSpPr>
          <a:xfrm>
            <a:off x="-50285" y="1452794"/>
            <a:ext cx="624844" cy="599376"/>
            <a:chOff x="5241175" y="4959100"/>
            <a:chExt cx="539775" cy="517775"/>
          </a:xfrm>
        </p:grpSpPr>
        <p:sp>
          <p:nvSpPr>
            <p:cNvPr id="82" name="Google Shape;82;p3"/>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3"/>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9" name="Shape 89"/>
        <p:cNvGrpSpPr/>
        <p:nvPr/>
      </p:nvGrpSpPr>
      <p:grpSpPr>
        <a:xfrm>
          <a:off x="0" y="0"/>
          <a:ext cx="0" cy="0"/>
          <a:chOff x="0" y="0"/>
          <a:chExt cx="0" cy="0"/>
        </a:xfrm>
      </p:grpSpPr>
      <p:sp>
        <p:nvSpPr>
          <p:cNvPr id="90" name="Google Shape;90;p4"/>
          <p:cNvSpPr/>
          <p:nvPr/>
        </p:nvSpPr>
        <p:spPr>
          <a:xfrm flipH="1" rot="10800000">
            <a:off x="-94969" y="619169"/>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1" name="Google Shape;91;p4"/>
          <p:cNvSpPr/>
          <p:nvPr/>
        </p:nvSpPr>
        <p:spPr>
          <a:xfrm rot="5400000">
            <a:off x="499599" y="1905237"/>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2" name="Google Shape;92;p4"/>
          <p:cNvSpPr txBox="1"/>
          <p:nvPr>
            <p:ph idx="1" type="body"/>
          </p:nvPr>
        </p:nvSpPr>
        <p:spPr>
          <a:xfrm>
            <a:off x="2051200" y="2085600"/>
            <a:ext cx="6282300" cy="819900"/>
          </a:xfrm>
          <a:prstGeom prst="rect">
            <a:avLst/>
          </a:prstGeom>
        </p:spPr>
        <p:txBody>
          <a:bodyPr anchorCtr="0" anchor="ctr" bIns="91425" lIns="91425" spcFirstLastPara="1" rIns="91425" wrap="square" tIns="91425">
            <a:noAutofit/>
          </a:bodyPr>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a:spcBef>
                <a:spcPts val="0"/>
              </a:spcBef>
              <a:spcAft>
                <a:spcPts val="0"/>
              </a:spcAft>
              <a:buSzPts val="2400"/>
              <a:buFont typeface="Nixie One"/>
              <a:buChar char="■"/>
              <a:defRPr sz="2400">
                <a:latin typeface="Nixie One"/>
                <a:ea typeface="Nixie One"/>
                <a:cs typeface="Nixie One"/>
                <a:sym typeface="Nixie One"/>
              </a:defRPr>
            </a:lvl9pPr>
          </a:lstStyle>
          <a:p/>
        </p:txBody>
      </p:sp>
      <p:sp>
        <p:nvSpPr>
          <p:cNvPr id="93" name="Google Shape;93;p4"/>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4"/>
          <p:cNvGrpSpPr/>
          <p:nvPr/>
        </p:nvGrpSpPr>
        <p:grpSpPr>
          <a:xfrm>
            <a:off x="986834" y="1394518"/>
            <a:ext cx="351204" cy="324661"/>
            <a:chOff x="5975075" y="2327500"/>
            <a:chExt cx="420100" cy="388350"/>
          </a:xfrm>
        </p:grpSpPr>
        <p:sp>
          <p:nvSpPr>
            <p:cNvPr id="98" name="Google Shape;98;p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4"/>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4"/>
          <p:cNvGrpSpPr/>
          <p:nvPr/>
        </p:nvGrpSpPr>
        <p:grpSpPr>
          <a:xfrm>
            <a:off x="295728" y="877706"/>
            <a:ext cx="247469" cy="392302"/>
            <a:chOff x="6718575" y="2318625"/>
            <a:chExt cx="256950" cy="407375"/>
          </a:xfrm>
        </p:grpSpPr>
        <p:sp>
          <p:nvSpPr>
            <p:cNvPr id="102" name="Google Shape;102;p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4"/>
          <p:cNvGrpSpPr/>
          <p:nvPr/>
        </p:nvGrpSpPr>
        <p:grpSpPr>
          <a:xfrm>
            <a:off x="1229484" y="3310481"/>
            <a:ext cx="342882" cy="350068"/>
            <a:chOff x="3951850" y="2985350"/>
            <a:chExt cx="407950" cy="416500"/>
          </a:xfrm>
        </p:grpSpPr>
        <p:sp>
          <p:nvSpPr>
            <p:cNvPr id="111" name="Google Shape;111;p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4"/>
          <p:cNvGrpSpPr/>
          <p:nvPr/>
        </p:nvGrpSpPr>
        <p:grpSpPr>
          <a:xfrm>
            <a:off x="67092" y="1681690"/>
            <a:ext cx="455624" cy="437054"/>
            <a:chOff x="5241175" y="4959100"/>
            <a:chExt cx="539775" cy="517775"/>
          </a:xfrm>
        </p:grpSpPr>
        <p:sp>
          <p:nvSpPr>
            <p:cNvPr id="121" name="Google Shape;121;p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4"/>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9" name="Google Shape;129;p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0" name="Shape 130"/>
        <p:cNvGrpSpPr/>
        <p:nvPr/>
      </p:nvGrpSpPr>
      <p:grpSpPr>
        <a:xfrm>
          <a:off x="0" y="0"/>
          <a:ext cx="0" cy="0"/>
          <a:chOff x="0" y="0"/>
          <a:chExt cx="0" cy="0"/>
        </a:xfrm>
      </p:grpSpPr>
      <p:sp>
        <p:nvSpPr>
          <p:cNvPr id="131" name="Google Shape;131;p5"/>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2" name="Google Shape;132;p5"/>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3" name="Google Shape;133;p5"/>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4" name="Google Shape;134;p5"/>
          <p:cNvSpPr txBox="1"/>
          <p:nvPr>
            <p:ph idx="1" type="body"/>
          </p:nvPr>
        </p:nvSpPr>
        <p:spPr>
          <a:xfrm>
            <a:off x="1732700" y="2255125"/>
            <a:ext cx="4944300" cy="16599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Font typeface="Muli"/>
              <a:buChar char="◇"/>
              <a:defRPr>
                <a:latin typeface="Muli"/>
                <a:ea typeface="Muli"/>
                <a:cs typeface="Muli"/>
                <a:sym typeface="Muli"/>
              </a:defRPr>
            </a:lvl1pPr>
            <a:lvl2pPr indent="-317500" lvl="1" marL="914400">
              <a:spcBef>
                <a:spcPts val="0"/>
              </a:spcBef>
              <a:spcAft>
                <a:spcPts val="0"/>
              </a:spcAft>
              <a:buSzPts val="1400"/>
              <a:buFont typeface="Muli"/>
              <a:buChar char="￭"/>
              <a:defRPr>
                <a:latin typeface="Muli"/>
                <a:ea typeface="Muli"/>
                <a:cs typeface="Muli"/>
                <a:sym typeface="Muli"/>
              </a:defRPr>
            </a:lvl2pPr>
            <a:lvl3pPr indent="-317500" lvl="2" marL="1371600">
              <a:spcBef>
                <a:spcPts val="0"/>
              </a:spcBef>
              <a:spcAft>
                <a:spcPts val="0"/>
              </a:spcAft>
              <a:buSzPts val="1400"/>
              <a:buFont typeface="Muli"/>
              <a:buChar char="￮"/>
              <a:defRPr>
                <a:latin typeface="Muli"/>
                <a:ea typeface="Muli"/>
                <a:cs typeface="Muli"/>
                <a:sym typeface="Muli"/>
              </a:defRPr>
            </a:lvl3pPr>
            <a:lvl4pPr indent="-317500" lvl="3" marL="1828800">
              <a:spcBef>
                <a:spcPts val="0"/>
              </a:spcBef>
              <a:spcAft>
                <a:spcPts val="0"/>
              </a:spcAft>
              <a:buSzPts val="1400"/>
              <a:buFont typeface="Muli"/>
              <a:buChar char="●"/>
              <a:defRPr>
                <a:latin typeface="Muli"/>
                <a:ea typeface="Muli"/>
                <a:cs typeface="Muli"/>
                <a:sym typeface="Muli"/>
              </a:defRPr>
            </a:lvl4pPr>
            <a:lvl5pPr indent="-317500" lvl="4" marL="2286000">
              <a:spcBef>
                <a:spcPts val="0"/>
              </a:spcBef>
              <a:spcAft>
                <a:spcPts val="0"/>
              </a:spcAft>
              <a:buSzPts val="1400"/>
              <a:buFont typeface="Muli"/>
              <a:buChar char="○"/>
              <a:defRPr>
                <a:latin typeface="Muli"/>
                <a:ea typeface="Muli"/>
                <a:cs typeface="Muli"/>
                <a:sym typeface="Muli"/>
              </a:defRPr>
            </a:lvl5pPr>
            <a:lvl6pPr indent="-317500" lvl="5" marL="2743200">
              <a:spcBef>
                <a:spcPts val="0"/>
              </a:spcBef>
              <a:spcAft>
                <a:spcPts val="0"/>
              </a:spcAft>
              <a:buSzPts val="1400"/>
              <a:buFont typeface="Muli"/>
              <a:buChar char="■"/>
              <a:defRPr>
                <a:latin typeface="Muli"/>
                <a:ea typeface="Muli"/>
                <a:cs typeface="Muli"/>
                <a:sym typeface="Muli"/>
              </a:defRPr>
            </a:lvl6pPr>
            <a:lvl7pPr indent="-317500" lvl="6" marL="3200400">
              <a:spcBef>
                <a:spcPts val="0"/>
              </a:spcBef>
              <a:spcAft>
                <a:spcPts val="0"/>
              </a:spcAft>
              <a:buSzPts val="1400"/>
              <a:buFont typeface="Muli"/>
              <a:buChar char="●"/>
              <a:defRPr>
                <a:latin typeface="Muli"/>
                <a:ea typeface="Muli"/>
                <a:cs typeface="Muli"/>
                <a:sym typeface="Muli"/>
              </a:defRPr>
            </a:lvl7pPr>
            <a:lvl8pPr indent="-317500" lvl="7" marL="3657600">
              <a:spcBef>
                <a:spcPts val="0"/>
              </a:spcBef>
              <a:spcAft>
                <a:spcPts val="0"/>
              </a:spcAft>
              <a:buSzPts val="1400"/>
              <a:buFont typeface="Muli"/>
              <a:buChar char="○"/>
              <a:defRPr>
                <a:latin typeface="Muli"/>
                <a:ea typeface="Muli"/>
                <a:cs typeface="Muli"/>
                <a:sym typeface="Muli"/>
              </a:defRPr>
            </a:lvl8pPr>
            <a:lvl9pPr indent="-317500" lvl="8" marL="4114800">
              <a:spcBef>
                <a:spcPts val="0"/>
              </a:spcBef>
              <a:spcAft>
                <a:spcPts val="0"/>
              </a:spcAft>
              <a:buSzPts val="1400"/>
              <a:buFont typeface="Muli"/>
              <a:buChar char="■"/>
              <a:defRPr>
                <a:latin typeface="Muli"/>
                <a:ea typeface="Muli"/>
                <a:cs typeface="Muli"/>
                <a:sym typeface="Muli"/>
              </a:defRPr>
            </a:lvl9pPr>
          </a:lstStyle>
          <a:p/>
        </p:txBody>
      </p:sp>
      <p:sp>
        <p:nvSpPr>
          <p:cNvPr id="135" name="Google Shape;135;p5"/>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5"/>
          <p:cNvGrpSpPr/>
          <p:nvPr/>
        </p:nvGrpSpPr>
        <p:grpSpPr>
          <a:xfrm>
            <a:off x="1729784" y="61068"/>
            <a:ext cx="351204" cy="324661"/>
            <a:chOff x="5975075" y="2327500"/>
            <a:chExt cx="420100" cy="388350"/>
          </a:xfrm>
        </p:grpSpPr>
        <p:sp>
          <p:nvSpPr>
            <p:cNvPr id="144" name="Google Shape;144;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5"/>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5"/>
          <p:cNvGrpSpPr/>
          <p:nvPr/>
        </p:nvGrpSpPr>
        <p:grpSpPr>
          <a:xfrm>
            <a:off x="7354067" y="3426715"/>
            <a:ext cx="455624" cy="437054"/>
            <a:chOff x="5241175" y="4959100"/>
            <a:chExt cx="539775" cy="517775"/>
          </a:xfrm>
        </p:grpSpPr>
        <p:sp>
          <p:nvSpPr>
            <p:cNvPr id="149" name="Google Shape;149;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5"/>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5"/>
          <p:cNvGrpSpPr/>
          <p:nvPr/>
        </p:nvGrpSpPr>
        <p:grpSpPr>
          <a:xfrm>
            <a:off x="904276" y="515192"/>
            <a:ext cx="382958" cy="607111"/>
            <a:chOff x="6718575" y="2318625"/>
            <a:chExt cx="256950" cy="407375"/>
          </a:xfrm>
        </p:grpSpPr>
        <p:sp>
          <p:nvSpPr>
            <p:cNvPr id="157" name="Google Shape;157;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5"/>
          <p:cNvGrpSpPr/>
          <p:nvPr/>
        </p:nvGrpSpPr>
        <p:grpSpPr>
          <a:xfrm>
            <a:off x="335759" y="1840531"/>
            <a:ext cx="342882" cy="350068"/>
            <a:chOff x="3951850" y="2985350"/>
            <a:chExt cx="407950" cy="416500"/>
          </a:xfrm>
        </p:grpSpPr>
        <p:sp>
          <p:nvSpPr>
            <p:cNvPr id="166" name="Google Shape;166;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1" name="Shape 171"/>
        <p:cNvGrpSpPr/>
        <p:nvPr/>
      </p:nvGrpSpPr>
      <p:grpSpPr>
        <a:xfrm>
          <a:off x="0" y="0"/>
          <a:ext cx="0" cy="0"/>
          <a:chOff x="0" y="0"/>
          <a:chExt cx="0" cy="0"/>
        </a:xfrm>
      </p:grpSpPr>
      <p:sp>
        <p:nvSpPr>
          <p:cNvPr id="172" name="Google Shape;172;p6"/>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3" name="Google Shape;173;p6"/>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4" name="Google Shape;174;p6"/>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5" name="Google Shape;175;p6"/>
          <p:cNvSpPr txBox="1"/>
          <p:nvPr>
            <p:ph idx="1" type="body"/>
          </p:nvPr>
        </p:nvSpPr>
        <p:spPr>
          <a:xfrm>
            <a:off x="1734000"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6" name="Google Shape;176;p6"/>
          <p:cNvSpPr txBox="1"/>
          <p:nvPr>
            <p:ph idx="2" type="body"/>
          </p:nvPr>
        </p:nvSpPr>
        <p:spPr>
          <a:xfrm>
            <a:off x="4562088" y="2414450"/>
            <a:ext cx="2667300" cy="26637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7" name="Google Shape;177;p6"/>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6"/>
          <p:cNvGrpSpPr/>
          <p:nvPr/>
        </p:nvGrpSpPr>
        <p:grpSpPr>
          <a:xfrm>
            <a:off x="1729784" y="61068"/>
            <a:ext cx="351204" cy="324661"/>
            <a:chOff x="5975075" y="2327500"/>
            <a:chExt cx="420100" cy="388350"/>
          </a:xfrm>
        </p:grpSpPr>
        <p:sp>
          <p:nvSpPr>
            <p:cNvPr id="182" name="Google Shape;182;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6"/>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6"/>
          <p:cNvGrpSpPr/>
          <p:nvPr/>
        </p:nvGrpSpPr>
        <p:grpSpPr>
          <a:xfrm>
            <a:off x="904276" y="515192"/>
            <a:ext cx="382958" cy="607111"/>
            <a:chOff x="6718575" y="2318625"/>
            <a:chExt cx="256950" cy="407375"/>
          </a:xfrm>
        </p:grpSpPr>
        <p:sp>
          <p:nvSpPr>
            <p:cNvPr id="186" name="Google Shape;186;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6"/>
          <p:cNvGrpSpPr/>
          <p:nvPr/>
        </p:nvGrpSpPr>
        <p:grpSpPr>
          <a:xfrm>
            <a:off x="335759" y="1840531"/>
            <a:ext cx="342882" cy="350068"/>
            <a:chOff x="3951850" y="2985350"/>
            <a:chExt cx="407950" cy="416500"/>
          </a:xfrm>
        </p:grpSpPr>
        <p:sp>
          <p:nvSpPr>
            <p:cNvPr id="195" name="Google Shape;195;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6"/>
          <p:cNvGrpSpPr/>
          <p:nvPr/>
        </p:nvGrpSpPr>
        <p:grpSpPr>
          <a:xfrm>
            <a:off x="7354067" y="3426715"/>
            <a:ext cx="455624" cy="437054"/>
            <a:chOff x="5241175" y="4959100"/>
            <a:chExt cx="539775" cy="517775"/>
          </a:xfrm>
        </p:grpSpPr>
        <p:sp>
          <p:nvSpPr>
            <p:cNvPr id="205" name="Google Shape;205;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6"/>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3" name="Shape 213"/>
        <p:cNvGrpSpPr/>
        <p:nvPr/>
      </p:nvGrpSpPr>
      <p:grpSpPr>
        <a:xfrm>
          <a:off x="0" y="0"/>
          <a:ext cx="0" cy="0"/>
          <a:chOff x="0" y="0"/>
          <a:chExt cx="0" cy="0"/>
        </a:xfrm>
      </p:grpSpPr>
      <p:sp>
        <p:nvSpPr>
          <p:cNvPr id="214" name="Google Shape;214;p7"/>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5" name="Google Shape;215;p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6" name="Google Shape;216;p7"/>
          <p:cNvSpPr txBox="1"/>
          <p:nvPr>
            <p:ph idx="1" type="body"/>
          </p:nvPr>
        </p:nvSpPr>
        <p:spPr>
          <a:xfrm>
            <a:off x="1732700"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7" name="Google Shape;217;p7"/>
          <p:cNvSpPr txBox="1"/>
          <p:nvPr>
            <p:ph idx="2" type="body"/>
          </p:nvPr>
        </p:nvSpPr>
        <p:spPr>
          <a:xfrm>
            <a:off x="4020972"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7"/>
          <p:cNvSpPr txBox="1"/>
          <p:nvPr>
            <p:ph idx="3" type="body"/>
          </p:nvPr>
        </p:nvSpPr>
        <p:spPr>
          <a:xfrm>
            <a:off x="6309245" y="2380900"/>
            <a:ext cx="2176800" cy="2544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9" name="Google Shape;219;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7"/>
          <p:cNvGrpSpPr/>
          <p:nvPr/>
        </p:nvGrpSpPr>
        <p:grpSpPr>
          <a:xfrm>
            <a:off x="1729784" y="61068"/>
            <a:ext cx="351204" cy="324661"/>
            <a:chOff x="5975075" y="2327500"/>
            <a:chExt cx="420100" cy="388350"/>
          </a:xfrm>
        </p:grpSpPr>
        <p:sp>
          <p:nvSpPr>
            <p:cNvPr id="224" name="Google Shape;224;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7"/>
          <p:cNvGrpSpPr/>
          <p:nvPr/>
        </p:nvGrpSpPr>
        <p:grpSpPr>
          <a:xfrm>
            <a:off x="904276" y="515192"/>
            <a:ext cx="382958" cy="607111"/>
            <a:chOff x="6718575" y="2318625"/>
            <a:chExt cx="256950" cy="407375"/>
          </a:xfrm>
        </p:grpSpPr>
        <p:sp>
          <p:nvSpPr>
            <p:cNvPr id="228" name="Google Shape;228;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7"/>
          <p:cNvGrpSpPr/>
          <p:nvPr/>
        </p:nvGrpSpPr>
        <p:grpSpPr>
          <a:xfrm>
            <a:off x="335759" y="1840531"/>
            <a:ext cx="342882" cy="350068"/>
            <a:chOff x="3951850" y="2985350"/>
            <a:chExt cx="407950" cy="416500"/>
          </a:xfrm>
        </p:grpSpPr>
        <p:sp>
          <p:nvSpPr>
            <p:cNvPr id="237" name="Google Shape;237;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8"/>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4" name="Google Shape;244;p8"/>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45" name="Google Shape;245;p8"/>
          <p:cNvSpPr txBox="1"/>
          <p:nvPr>
            <p:ph type="title"/>
          </p:nvPr>
        </p:nvSpPr>
        <p:spPr>
          <a:xfrm>
            <a:off x="1732700" y="821200"/>
            <a:ext cx="4944300" cy="6453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6" name="Google Shape;246;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8"/>
          <p:cNvGrpSpPr/>
          <p:nvPr/>
        </p:nvGrpSpPr>
        <p:grpSpPr>
          <a:xfrm>
            <a:off x="1729784" y="61068"/>
            <a:ext cx="351204" cy="324661"/>
            <a:chOff x="5975075" y="2327500"/>
            <a:chExt cx="420100" cy="388350"/>
          </a:xfrm>
        </p:grpSpPr>
        <p:sp>
          <p:nvSpPr>
            <p:cNvPr id="251" name="Google Shape;251;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8"/>
          <p:cNvGrpSpPr/>
          <p:nvPr/>
        </p:nvGrpSpPr>
        <p:grpSpPr>
          <a:xfrm>
            <a:off x="904276" y="515192"/>
            <a:ext cx="382958" cy="607111"/>
            <a:chOff x="6718575" y="2318625"/>
            <a:chExt cx="256950" cy="407375"/>
          </a:xfrm>
        </p:grpSpPr>
        <p:sp>
          <p:nvSpPr>
            <p:cNvPr id="255" name="Google Shape;255;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8"/>
          <p:cNvGrpSpPr/>
          <p:nvPr/>
        </p:nvGrpSpPr>
        <p:grpSpPr>
          <a:xfrm>
            <a:off x="335759" y="1840531"/>
            <a:ext cx="342882" cy="350068"/>
            <a:chOff x="3951850" y="2985350"/>
            <a:chExt cx="407950" cy="416500"/>
          </a:xfrm>
        </p:grpSpPr>
        <p:sp>
          <p:nvSpPr>
            <p:cNvPr id="264" name="Google Shape;264;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8"/>
          <p:cNvGrpSpPr/>
          <p:nvPr/>
        </p:nvGrpSpPr>
        <p:grpSpPr>
          <a:xfrm>
            <a:off x="7354067" y="3426715"/>
            <a:ext cx="455624" cy="437054"/>
            <a:chOff x="5241175" y="4959100"/>
            <a:chExt cx="539775" cy="517775"/>
          </a:xfrm>
        </p:grpSpPr>
        <p:sp>
          <p:nvSpPr>
            <p:cNvPr id="274" name="Google Shape;274;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sp>
        <p:nvSpPr>
          <p:cNvPr id="283" name="Google Shape;283;p9"/>
          <p:cNvSpPr/>
          <p:nvPr/>
        </p:nvSpPr>
        <p:spPr>
          <a:xfrm flipH="1" rot="10800000">
            <a:off x="7663675" y="3684808"/>
            <a:ext cx="1034700" cy="8958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4" name="Google Shape;284;p9"/>
          <p:cNvSpPr/>
          <p:nvPr/>
        </p:nvSpPr>
        <p:spPr>
          <a:xfrm rot="5400000">
            <a:off x="499599" y="157100"/>
            <a:ext cx="1146000" cy="13233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5" name="Google Shape;285;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a:lvl1pPr>
          </a:lstStyle>
          <a:p/>
        </p:txBody>
      </p:sp>
      <p:sp>
        <p:nvSpPr>
          <p:cNvPr id="286" name="Google Shape;286;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9"/>
          <p:cNvGrpSpPr/>
          <p:nvPr/>
        </p:nvGrpSpPr>
        <p:grpSpPr>
          <a:xfrm>
            <a:off x="1729784" y="61068"/>
            <a:ext cx="351204" cy="324661"/>
            <a:chOff x="5975075" y="2327500"/>
            <a:chExt cx="420100" cy="388350"/>
          </a:xfrm>
        </p:grpSpPr>
        <p:sp>
          <p:nvSpPr>
            <p:cNvPr id="291" name="Google Shape;291;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9"/>
          <p:cNvGrpSpPr/>
          <p:nvPr/>
        </p:nvGrpSpPr>
        <p:grpSpPr>
          <a:xfrm>
            <a:off x="904276" y="515192"/>
            <a:ext cx="382958" cy="607111"/>
            <a:chOff x="6718575" y="2318625"/>
            <a:chExt cx="256950" cy="407375"/>
          </a:xfrm>
        </p:grpSpPr>
        <p:sp>
          <p:nvSpPr>
            <p:cNvPr id="295" name="Google Shape;295;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9"/>
          <p:cNvGrpSpPr/>
          <p:nvPr/>
        </p:nvGrpSpPr>
        <p:grpSpPr>
          <a:xfrm>
            <a:off x="335759" y="1840531"/>
            <a:ext cx="342882" cy="350068"/>
            <a:chOff x="3951850" y="2985350"/>
            <a:chExt cx="407950" cy="416500"/>
          </a:xfrm>
        </p:grpSpPr>
        <p:sp>
          <p:nvSpPr>
            <p:cNvPr id="304" name="Google Shape;304;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9"/>
          <p:cNvGrpSpPr/>
          <p:nvPr/>
        </p:nvGrpSpPr>
        <p:grpSpPr>
          <a:xfrm>
            <a:off x="7354067" y="3426715"/>
            <a:ext cx="455624" cy="437054"/>
            <a:chOff x="5241175" y="4959100"/>
            <a:chExt cx="539775" cy="517775"/>
          </a:xfrm>
        </p:grpSpPr>
        <p:sp>
          <p:nvSpPr>
            <p:cNvPr id="314" name="Google Shape;314;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2" name="Shape 322"/>
        <p:cNvGrpSpPr/>
        <p:nvPr/>
      </p:nvGrpSpPr>
      <p:grpSpPr>
        <a:xfrm>
          <a:off x="0" y="0"/>
          <a:ext cx="0" cy="0"/>
          <a:chOff x="0" y="0"/>
          <a:chExt cx="0" cy="0"/>
        </a:xfrm>
      </p:grpSpPr>
      <p:sp>
        <p:nvSpPr>
          <p:cNvPr id="323" name="Google Shape;323;p10"/>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4" name="Google Shape;324;p10"/>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5" name="Google Shape;325;p10"/>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090300" y="85775"/>
            <a:ext cx="896949" cy="200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jpg"/><Relationship Id="rId5" Type="http://schemas.openxmlformats.org/officeDocument/2006/relationships/image" Target="../media/image12.jpg"/><Relationship Id="rId6"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github.com/alibaba/clusterdata/blob/master/cluster-trace-v2018/trace_2018.m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2"/>
          <p:cNvSpPr txBox="1"/>
          <p:nvPr>
            <p:ph type="ctrTitle"/>
          </p:nvPr>
        </p:nvSpPr>
        <p:spPr>
          <a:xfrm>
            <a:off x="1400250" y="2102800"/>
            <a:ext cx="63435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Utimaco</a:t>
            </a:r>
            <a:endParaRPr b="1">
              <a:solidFill>
                <a:schemeClr val="lt1"/>
              </a:solidFill>
            </a:endParaRPr>
          </a:p>
          <a:p>
            <a:pPr indent="0" lvl="0" marL="0" rtl="0" algn="ctr">
              <a:spcBef>
                <a:spcPts val="0"/>
              </a:spcBef>
              <a:spcAft>
                <a:spcPts val="0"/>
              </a:spcAft>
              <a:buNone/>
            </a:pPr>
            <a:r>
              <a:rPr lang="en" sz="2100">
                <a:solidFill>
                  <a:schemeClr val="lt1"/>
                </a:solidFill>
                <a:latin typeface="Muli"/>
                <a:ea typeface="Muli"/>
                <a:cs typeface="Muli"/>
                <a:sym typeface="Muli"/>
              </a:rPr>
              <a:t>Innovating Hardware Security Modules Through Implementing Machine Learning Algorithms and Predict Usage Patterns</a:t>
            </a:r>
            <a:endParaRPr sz="2100">
              <a:solidFill>
                <a:schemeClr val="lt1"/>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1"/>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74" name="Google Shape;474;p21"/>
          <p:cNvPicPr preferRelativeResize="0"/>
          <p:nvPr/>
        </p:nvPicPr>
        <p:blipFill>
          <a:blip r:embed="rId3">
            <a:alphaModFix/>
          </a:blip>
          <a:stretch>
            <a:fillRect/>
          </a:stretch>
        </p:blipFill>
        <p:spPr>
          <a:xfrm>
            <a:off x="939569" y="633525"/>
            <a:ext cx="3059995" cy="1855348"/>
          </a:xfrm>
          <a:prstGeom prst="rect">
            <a:avLst/>
          </a:prstGeom>
          <a:noFill/>
          <a:ln>
            <a:noFill/>
          </a:ln>
        </p:spPr>
      </p:pic>
      <p:pic>
        <p:nvPicPr>
          <p:cNvPr id="475" name="Google Shape;475;p21"/>
          <p:cNvPicPr preferRelativeResize="0"/>
          <p:nvPr/>
        </p:nvPicPr>
        <p:blipFill>
          <a:blip r:embed="rId4">
            <a:alphaModFix/>
          </a:blip>
          <a:stretch>
            <a:fillRect/>
          </a:stretch>
        </p:blipFill>
        <p:spPr>
          <a:xfrm>
            <a:off x="933350" y="2740427"/>
            <a:ext cx="3072426" cy="1855348"/>
          </a:xfrm>
          <a:prstGeom prst="rect">
            <a:avLst/>
          </a:prstGeom>
          <a:noFill/>
          <a:ln>
            <a:noFill/>
          </a:ln>
        </p:spPr>
      </p:pic>
      <p:sp>
        <p:nvSpPr>
          <p:cNvPr id="476" name="Google Shape;476;p21"/>
          <p:cNvSpPr txBox="1"/>
          <p:nvPr/>
        </p:nvSpPr>
        <p:spPr>
          <a:xfrm>
            <a:off x="2529325" y="0"/>
            <a:ext cx="40323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lt1"/>
                </a:solidFill>
                <a:latin typeface="Nixie One"/>
                <a:ea typeface="Nixie One"/>
                <a:cs typeface="Nixie One"/>
                <a:sym typeface="Nixie One"/>
              </a:rPr>
              <a:t>Dataset 1 and 2</a:t>
            </a:r>
            <a:endParaRPr/>
          </a:p>
        </p:txBody>
      </p:sp>
      <p:sp>
        <p:nvSpPr>
          <p:cNvPr id="477" name="Google Shape;477;p21"/>
          <p:cNvSpPr txBox="1"/>
          <p:nvPr/>
        </p:nvSpPr>
        <p:spPr>
          <a:xfrm>
            <a:off x="933350" y="48168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pic>
        <p:nvPicPr>
          <p:cNvPr id="478" name="Google Shape;478;p21"/>
          <p:cNvPicPr preferRelativeResize="0"/>
          <p:nvPr/>
        </p:nvPicPr>
        <p:blipFill>
          <a:blip r:embed="rId5">
            <a:alphaModFix/>
          </a:blip>
          <a:stretch>
            <a:fillRect/>
          </a:stretch>
        </p:blipFill>
        <p:spPr>
          <a:xfrm>
            <a:off x="4663413" y="629999"/>
            <a:ext cx="4032301" cy="2095542"/>
          </a:xfrm>
          <a:prstGeom prst="rect">
            <a:avLst/>
          </a:prstGeom>
          <a:noFill/>
          <a:ln>
            <a:noFill/>
          </a:ln>
        </p:spPr>
      </p:pic>
      <p:pic>
        <p:nvPicPr>
          <p:cNvPr id="479" name="Google Shape;479;p21"/>
          <p:cNvPicPr preferRelativeResize="0"/>
          <p:nvPr/>
        </p:nvPicPr>
        <p:blipFill>
          <a:blip r:embed="rId6">
            <a:alphaModFix/>
          </a:blip>
          <a:stretch>
            <a:fillRect/>
          </a:stretch>
        </p:blipFill>
        <p:spPr>
          <a:xfrm>
            <a:off x="4663425" y="2836252"/>
            <a:ext cx="4032302" cy="20546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85" name="Google Shape;485;p22"/>
          <p:cNvPicPr preferRelativeResize="0"/>
          <p:nvPr/>
        </p:nvPicPr>
        <p:blipFill>
          <a:blip r:embed="rId3">
            <a:alphaModFix/>
          </a:blip>
          <a:stretch>
            <a:fillRect/>
          </a:stretch>
        </p:blipFill>
        <p:spPr>
          <a:xfrm>
            <a:off x="1036639" y="879778"/>
            <a:ext cx="2739161" cy="1657134"/>
          </a:xfrm>
          <a:prstGeom prst="rect">
            <a:avLst/>
          </a:prstGeom>
          <a:noFill/>
          <a:ln>
            <a:noFill/>
          </a:ln>
        </p:spPr>
      </p:pic>
      <p:pic>
        <p:nvPicPr>
          <p:cNvPr id="486" name="Google Shape;486;p22"/>
          <p:cNvPicPr preferRelativeResize="0"/>
          <p:nvPr/>
        </p:nvPicPr>
        <p:blipFill>
          <a:blip r:embed="rId4">
            <a:alphaModFix/>
          </a:blip>
          <a:stretch>
            <a:fillRect/>
          </a:stretch>
        </p:blipFill>
        <p:spPr>
          <a:xfrm>
            <a:off x="989488" y="3005987"/>
            <a:ext cx="2833475" cy="1651849"/>
          </a:xfrm>
          <a:prstGeom prst="rect">
            <a:avLst/>
          </a:prstGeom>
          <a:noFill/>
          <a:ln>
            <a:noFill/>
          </a:ln>
        </p:spPr>
      </p:pic>
      <p:sp>
        <p:nvSpPr>
          <p:cNvPr id="487" name="Google Shape;487;p22"/>
          <p:cNvSpPr txBox="1"/>
          <p:nvPr/>
        </p:nvSpPr>
        <p:spPr>
          <a:xfrm>
            <a:off x="1855050" y="90675"/>
            <a:ext cx="54339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Nixie One"/>
                <a:ea typeface="Nixie One"/>
                <a:cs typeface="Nixie One"/>
                <a:sym typeface="Nixie One"/>
              </a:rPr>
              <a:t>Dataset 3 and 4</a:t>
            </a:r>
            <a:endParaRPr/>
          </a:p>
        </p:txBody>
      </p:sp>
      <p:sp>
        <p:nvSpPr>
          <p:cNvPr id="488" name="Google Shape;488;p22"/>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pic>
        <p:nvPicPr>
          <p:cNvPr id="489" name="Google Shape;489;p22"/>
          <p:cNvPicPr preferRelativeResize="0"/>
          <p:nvPr/>
        </p:nvPicPr>
        <p:blipFill>
          <a:blip r:embed="rId5">
            <a:alphaModFix/>
          </a:blip>
          <a:stretch>
            <a:fillRect/>
          </a:stretch>
        </p:blipFill>
        <p:spPr>
          <a:xfrm>
            <a:off x="4588375" y="817111"/>
            <a:ext cx="3920529" cy="2009875"/>
          </a:xfrm>
          <a:prstGeom prst="rect">
            <a:avLst/>
          </a:prstGeom>
          <a:noFill/>
          <a:ln>
            <a:noFill/>
          </a:ln>
        </p:spPr>
      </p:pic>
      <p:pic>
        <p:nvPicPr>
          <p:cNvPr id="490" name="Google Shape;490;p22"/>
          <p:cNvPicPr preferRelativeResize="0"/>
          <p:nvPr/>
        </p:nvPicPr>
        <p:blipFill>
          <a:blip r:embed="rId6">
            <a:alphaModFix/>
          </a:blip>
          <a:stretch>
            <a:fillRect/>
          </a:stretch>
        </p:blipFill>
        <p:spPr>
          <a:xfrm>
            <a:off x="4619174" y="2842488"/>
            <a:ext cx="3858931" cy="197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96" name="Google Shape;496;p23"/>
          <p:cNvPicPr preferRelativeResize="0"/>
          <p:nvPr/>
        </p:nvPicPr>
        <p:blipFill>
          <a:blip r:embed="rId3">
            <a:alphaModFix/>
          </a:blip>
          <a:stretch>
            <a:fillRect/>
          </a:stretch>
        </p:blipFill>
        <p:spPr>
          <a:xfrm>
            <a:off x="1029875" y="889050"/>
            <a:ext cx="2929982" cy="1657125"/>
          </a:xfrm>
          <a:prstGeom prst="rect">
            <a:avLst/>
          </a:prstGeom>
          <a:noFill/>
          <a:ln>
            <a:noFill/>
          </a:ln>
        </p:spPr>
      </p:pic>
      <p:pic>
        <p:nvPicPr>
          <p:cNvPr id="497" name="Google Shape;497;p23"/>
          <p:cNvPicPr preferRelativeResize="0"/>
          <p:nvPr/>
        </p:nvPicPr>
        <p:blipFill rotWithShape="1">
          <a:blip r:embed="rId4">
            <a:alphaModFix/>
          </a:blip>
          <a:srcRect b="0" l="0" r="10586" t="0"/>
          <a:stretch/>
        </p:blipFill>
        <p:spPr>
          <a:xfrm>
            <a:off x="933350" y="2941100"/>
            <a:ext cx="3123025" cy="1657125"/>
          </a:xfrm>
          <a:prstGeom prst="rect">
            <a:avLst/>
          </a:prstGeom>
          <a:noFill/>
          <a:ln>
            <a:noFill/>
          </a:ln>
        </p:spPr>
      </p:pic>
      <p:sp>
        <p:nvSpPr>
          <p:cNvPr id="498" name="Google Shape;498;p23"/>
          <p:cNvSpPr txBox="1"/>
          <p:nvPr/>
        </p:nvSpPr>
        <p:spPr>
          <a:xfrm>
            <a:off x="2191650" y="75125"/>
            <a:ext cx="47607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Nixie One"/>
                <a:ea typeface="Nixie One"/>
                <a:cs typeface="Nixie One"/>
                <a:sym typeface="Nixie One"/>
              </a:rPr>
              <a:t>Dataset 5 and 6</a:t>
            </a:r>
            <a:endParaRPr/>
          </a:p>
        </p:txBody>
      </p:sp>
      <p:sp>
        <p:nvSpPr>
          <p:cNvPr id="499" name="Google Shape;499;p23"/>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a:p>
            <a:pPr indent="0" lvl="0" marL="0" rtl="0" algn="l">
              <a:spcBef>
                <a:spcPts val="0"/>
              </a:spcBef>
              <a:spcAft>
                <a:spcPts val="0"/>
              </a:spcAft>
              <a:buNone/>
            </a:pPr>
            <a:r>
              <a:t/>
            </a:r>
            <a:endParaRPr b="1" sz="1100">
              <a:latin typeface="Nixie One"/>
              <a:ea typeface="Nixie One"/>
              <a:cs typeface="Nixie One"/>
              <a:sym typeface="Nixie One"/>
            </a:endParaRPr>
          </a:p>
        </p:txBody>
      </p:sp>
      <p:pic>
        <p:nvPicPr>
          <p:cNvPr id="500" name="Google Shape;500;p23"/>
          <p:cNvPicPr preferRelativeResize="0"/>
          <p:nvPr/>
        </p:nvPicPr>
        <p:blipFill>
          <a:blip r:embed="rId5">
            <a:alphaModFix/>
          </a:blip>
          <a:stretch>
            <a:fillRect/>
          </a:stretch>
        </p:blipFill>
        <p:spPr>
          <a:xfrm>
            <a:off x="4717950" y="750725"/>
            <a:ext cx="3737751" cy="1933819"/>
          </a:xfrm>
          <a:prstGeom prst="rect">
            <a:avLst/>
          </a:prstGeom>
          <a:noFill/>
          <a:ln>
            <a:noFill/>
          </a:ln>
        </p:spPr>
      </p:pic>
      <p:pic>
        <p:nvPicPr>
          <p:cNvPr id="501" name="Google Shape;501;p23"/>
          <p:cNvPicPr preferRelativeResize="0"/>
          <p:nvPr/>
        </p:nvPicPr>
        <p:blipFill>
          <a:blip r:embed="rId6">
            <a:alphaModFix/>
          </a:blip>
          <a:stretch>
            <a:fillRect/>
          </a:stretch>
        </p:blipFill>
        <p:spPr>
          <a:xfrm>
            <a:off x="4717950" y="2840825"/>
            <a:ext cx="3737742" cy="1956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7" name="Google Shape;507;p24"/>
          <p:cNvSpPr txBox="1"/>
          <p:nvPr>
            <p:ph type="title"/>
          </p:nvPr>
        </p:nvSpPr>
        <p:spPr>
          <a:xfrm>
            <a:off x="1798375" y="730500"/>
            <a:ext cx="68859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Series: </a:t>
            </a:r>
            <a:endParaRPr/>
          </a:p>
        </p:txBody>
      </p:sp>
      <p:sp>
        <p:nvSpPr>
          <p:cNvPr id="508" name="Google Shape;508;p24"/>
          <p:cNvSpPr txBox="1"/>
          <p:nvPr>
            <p:ph idx="2" type="body"/>
          </p:nvPr>
        </p:nvSpPr>
        <p:spPr>
          <a:xfrm>
            <a:off x="1596092" y="1375800"/>
            <a:ext cx="6661500" cy="3291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480"/>
              </a:spcBef>
              <a:spcAft>
                <a:spcPts val="0"/>
              </a:spcAft>
              <a:buClr>
                <a:srgbClr val="000000"/>
              </a:buClr>
              <a:buSzPts val="1400"/>
              <a:buChar char="◇"/>
            </a:pPr>
            <a:r>
              <a:rPr lang="en">
                <a:solidFill>
                  <a:srgbClr val="000000"/>
                </a:solidFill>
              </a:rPr>
              <a:t>A time series dataset measures a </a:t>
            </a:r>
            <a:r>
              <a:rPr lang="en">
                <a:solidFill>
                  <a:srgbClr val="000000"/>
                </a:solidFill>
              </a:rPr>
              <a:t>quantity</a:t>
            </a:r>
            <a:r>
              <a:rPr lang="en">
                <a:solidFill>
                  <a:srgbClr val="000000"/>
                </a:solidFill>
              </a:rPr>
              <a:t> over time.</a:t>
            </a:r>
            <a:endParaRPr>
              <a:solidFill>
                <a:srgbClr val="000000"/>
              </a:solidFill>
            </a:endParaRPr>
          </a:p>
          <a:p>
            <a:pPr indent="-317500" lvl="0" marL="457200" rtl="0" algn="l">
              <a:lnSpc>
                <a:spcPct val="115000"/>
              </a:lnSpc>
              <a:spcBef>
                <a:spcPts val="0"/>
              </a:spcBef>
              <a:spcAft>
                <a:spcPts val="0"/>
              </a:spcAft>
              <a:buClr>
                <a:srgbClr val="000000"/>
              </a:buClr>
              <a:buSzPts val="1400"/>
              <a:buChar char="◇"/>
            </a:pPr>
            <a:r>
              <a:rPr lang="en">
                <a:solidFill>
                  <a:srgbClr val="000000"/>
                </a:solidFill>
              </a:rPr>
              <a:t>Time Series </a:t>
            </a:r>
            <a:r>
              <a:rPr lang="en">
                <a:solidFill>
                  <a:srgbClr val="000000"/>
                </a:solidFill>
              </a:rPr>
              <a:t>Features</a:t>
            </a:r>
            <a:r>
              <a:rPr lang="en">
                <a:solidFill>
                  <a:srgbClr val="000000"/>
                </a:solidFill>
              </a:rPr>
              <a:t>:</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Seasonality &amp; Trend</a:t>
            </a:r>
            <a:endParaRPr>
              <a:solidFill>
                <a:srgbClr val="000000"/>
              </a:solidFill>
            </a:endParaRPr>
          </a:p>
          <a:p>
            <a:pPr indent="-317500" lvl="2" marL="1371600" rtl="0" algn="l">
              <a:lnSpc>
                <a:spcPct val="115000"/>
              </a:lnSpc>
              <a:spcBef>
                <a:spcPts val="0"/>
              </a:spcBef>
              <a:spcAft>
                <a:spcPts val="0"/>
              </a:spcAft>
              <a:buClr>
                <a:srgbClr val="000000"/>
              </a:buClr>
              <a:buSzPts val="1400"/>
              <a:buChar char="￮"/>
            </a:pPr>
            <a:r>
              <a:rPr lang="en">
                <a:solidFill>
                  <a:srgbClr val="000000"/>
                </a:solidFill>
              </a:rPr>
              <a:t>Seasonality is a pattern that repeats at equal time intervals (daily, weekly, monthly, etc.)</a:t>
            </a:r>
            <a:endParaRPr>
              <a:solidFill>
                <a:srgbClr val="000000"/>
              </a:solidFill>
            </a:endParaRPr>
          </a:p>
          <a:p>
            <a:pPr indent="-317500" lvl="2" marL="1371600" rtl="0" algn="l">
              <a:lnSpc>
                <a:spcPct val="115000"/>
              </a:lnSpc>
              <a:spcBef>
                <a:spcPts val="0"/>
              </a:spcBef>
              <a:spcAft>
                <a:spcPts val="0"/>
              </a:spcAft>
              <a:buClr>
                <a:srgbClr val="000000"/>
              </a:buClr>
              <a:buSzPts val="1400"/>
              <a:buChar char="￮"/>
            </a:pPr>
            <a:r>
              <a:rPr lang="en">
                <a:solidFill>
                  <a:srgbClr val="000000"/>
                </a:solidFill>
              </a:rPr>
              <a:t>Trend is a long-term increase or decrease </a:t>
            </a:r>
            <a:r>
              <a:rPr lang="en">
                <a:solidFill>
                  <a:srgbClr val="000000"/>
                </a:solidFill>
              </a:rPr>
              <a:t>throughout</a:t>
            </a:r>
            <a:r>
              <a:rPr lang="en">
                <a:solidFill>
                  <a:srgbClr val="000000"/>
                </a:solidFill>
              </a:rPr>
              <a:t> the time series.</a:t>
            </a:r>
            <a:endParaRPr>
              <a:solidFill>
                <a:srgbClr val="000000"/>
              </a:solidFill>
            </a:endParaRPr>
          </a:p>
          <a:p>
            <a:pPr indent="-317500" lvl="1" marL="914400" rtl="0" algn="l">
              <a:lnSpc>
                <a:spcPct val="115000"/>
              </a:lnSpc>
              <a:spcBef>
                <a:spcPts val="0"/>
              </a:spcBef>
              <a:spcAft>
                <a:spcPts val="0"/>
              </a:spcAft>
              <a:buClr>
                <a:srgbClr val="000000"/>
              </a:buClr>
              <a:buSzPts val="1400"/>
              <a:buChar char="￭"/>
            </a:pPr>
            <a:r>
              <a:rPr lang="en">
                <a:solidFill>
                  <a:srgbClr val="000000"/>
                </a:solidFill>
              </a:rPr>
              <a:t>Holiday Spikes &amp; Changing Trends</a:t>
            </a:r>
            <a:endParaRPr>
              <a:solidFill>
                <a:srgbClr val="000000"/>
              </a:solidFill>
            </a:endParaRPr>
          </a:p>
          <a:p>
            <a:pPr indent="-317500" lvl="2" marL="1371600" rtl="0" algn="l">
              <a:lnSpc>
                <a:spcPct val="115000"/>
              </a:lnSpc>
              <a:spcBef>
                <a:spcPts val="0"/>
              </a:spcBef>
              <a:spcAft>
                <a:spcPts val="0"/>
              </a:spcAft>
              <a:buClr>
                <a:srgbClr val="000000"/>
              </a:buClr>
              <a:buSzPts val="1400"/>
              <a:buChar char="￮"/>
            </a:pPr>
            <a:r>
              <a:rPr lang="en">
                <a:solidFill>
                  <a:srgbClr val="000000"/>
                </a:solidFill>
              </a:rPr>
              <a:t>On top of seasonality and trend, there may be holiday spikes and the trend may change multiple times throughout the dataset.</a:t>
            </a:r>
            <a:endParaRPr>
              <a:solidFill>
                <a:srgbClr val="000000"/>
              </a:solidFill>
            </a:endParaRPr>
          </a:p>
        </p:txBody>
      </p:sp>
      <p:sp>
        <p:nvSpPr>
          <p:cNvPr id="509" name="Google Shape;509;p24"/>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5" name="Google Shape;515;p25"/>
          <p:cNvSpPr txBox="1"/>
          <p:nvPr>
            <p:ph idx="4294967295" type="title"/>
          </p:nvPr>
        </p:nvSpPr>
        <p:spPr>
          <a:xfrm>
            <a:off x="1732700" y="1337900"/>
            <a:ext cx="68859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Series: </a:t>
            </a:r>
            <a:endParaRPr/>
          </a:p>
          <a:p>
            <a:pPr indent="0" lvl="0" marL="0" rtl="0" algn="l">
              <a:spcBef>
                <a:spcPts val="0"/>
              </a:spcBef>
              <a:spcAft>
                <a:spcPts val="0"/>
              </a:spcAft>
              <a:buNone/>
            </a:pPr>
            <a:r>
              <a:rPr lang="en"/>
              <a:t>Seasonality &amp; Trend</a:t>
            </a:r>
            <a:endParaRPr/>
          </a:p>
        </p:txBody>
      </p:sp>
      <p:sp>
        <p:nvSpPr>
          <p:cNvPr id="516" name="Google Shape;516;p25"/>
          <p:cNvSpPr txBox="1"/>
          <p:nvPr>
            <p:ph idx="4294967295" type="body"/>
          </p:nvPr>
        </p:nvSpPr>
        <p:spPr>
          <a:xfrm>
            <a:off x="1579700" y="1983200"/>
            <a:ext cx="6661500" cy="22524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000000"/>
              </a:buClr>
              <a:buSzPts val="1400"/>
              <a:buChar char="◇"/>
            </a:pPr>
            <a:r>
              <a:rPr b="1" lang="en" sz="1500">
                <a:solidFill>
                  <a:srgbClr val="000000"/>
                </a:solidFill>
              </a:rPr>
              <a:t>Triple Exponential Smoothing (</a:t>
            </a:r>
            <a:r>
              <a:rPr b="1" lang="en" sz="1200">
                <a:solidFill>
                  <a:srgbClr val="000000"/>
                </a:solidFill>
                <a:latin typeface="Arial"/>
                <a:ea typeface="Arial"/>
                <a:cs typeface="Arial"/>
                <a:sym typeface="Arial"/>
              </a:rPr>
              <a:t>Holt-Winter)</a:t>
            </a:r>
            <a:endParaRPr b="1"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Sums level, trends, and seasonality components where each component is a weighted average with weights that increase exponentially with time.</a:t>
            </a:r>
            <a:endParaRPr sz="1500">
              <a:solidFill>
                <a:srgbClr val="000000"/>
              </a:solidFill>
            </a:endParaRPr>
          </a:p>
          <a:p>
            <a:pPr indent="-323850" lvl="0" marL="457200" rtl="0" algn="l">
              <a:spcBef>
                <a:spcPts val="0"/>
              </a:spcBef>
              <a:spcAft>
                <a:spcPts val="0"/>
              </a:spcAft>
              <a:buClr>
                <a:srgbClr val="000000"/>
              </a:buClr>
              <a:buSzPts val="1500"/>
              <a:buChar char="◇"/>
            </a:pPr>
            <a:r>
              <a:rPr b="1" lang="en" sz="1500">
                <a:solidFill>
                  <a:srgbClr val="000000"/>
                </a:solidFill>
              </a:rPr>
              <a:t>SARIMA</a:t>
            </a:r>
            <a:endParaRPr b="1" sz="1500">
              <a:solidFill>
                <a:srgbClr val="000000"/>
              </a:solidFill>
            </a:endParaRPr>
          </a:p>
          <a:p>
            <a:pPr indent="-323850" lvl="1" marL="914400" rtl="0" algn="l">
              <a:spcBef>
                <a:spcPts val="0"/>
              </a:spcBef>
              <a:spcAft>
                <a:spcPts val="0"/>
              </a:spcAft>
              <a:buClr>
                <a:srgbClr val="000000"/>
              </a:buClr>
              <a:buSzPts val="1500"/>
              <a:buChar char="￭"/>
            </a:pPr>
            <a:r>
              <a:rPr lang="en" sz="1500">
                <a:solidFill>
                  <a:srgbClr val="000000"/>
                </a:solidFill>
              </a:rPr>
              <a:t>Fits a regression model on previous observations, error terms, and differencing, and adds terms to account for the seasonal components.</a:t>
            </a:r>
            <a:endParaRPr sz="1500">
              <a:solidFill>
                <a:srgbClr val="000000"/>
              </a:solidFill>
            </a:endParaRPr>
          </a:p>
        </p:txBody>
      </p:sp>
      <p:sp>
        <p:nvSpPr>
          <p:cNvPr id="517" name="Google Shape;517;p25"/>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6"/>
          <p:cNvSpPr txBox="1"/>
          <p:nvPr>
            <p:ph idx="4294967295" type="title"/>
          </p:nvPr>
        </p:nvSpPr>
        <p:spPr>
          <a:xfrm>
            <a:off x="932113" y="410600"/>
            <a:ext cx="74112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Types of Seasonality &amp; </a:t>
            </a:r>
            <a:r>
              <a:rPr lang="en" sz="3900">
                <a:solidFill>
                  <a:schemeClr val="accent2"/>
                </a:solidFill>
              </a:rPr>
              <a:t>Trend</a:t>
            </a:r>
            <a:endParaRPr sz="3900"/>
          </a:p>
        </p:txBody>
      </p:sp>
      <p:sp>
        <p:nvSpPr>
          <p:cNvPr id="523" name="Google Shape;523;p2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24" name="Google Shape;524;p26"/>
          <p:cNvPicPr preferRelativeResize="0"/>
          <p:nvPr/>
        </p:nvPicPr>
        <p:blipFill>
          <a:blip r:embed="rId3">
            <a:alphaModFix/>
          </a:blip>
          <a:stretch>
            <a:fillRect/>
          </a:stretch>
        </p:blipFill>
        <p:spPr>
          <a:xfrm>
            <a:off x="1121719" y="1174088"/>
            <a:ext cx="7221597" cy="3524599"/>
          </a:xfrm>
          <a:prstGeom prst="rect">
            <a:avLst/>
          </a:prstGeom>
          <a:noFill/>
          <a:ln>
            <a:noFill/>
          </a:ln>
        </p:spPr>
      </p:pic>
      <p:sp>
        <p:nvSpPr>
          <p:cNvPr id="525" name="Google Shape;525;p26"/>
          <p:cNvSpPr txBox="1"/>
          <p:nvPr/>
        </p:nvSpPr>
        <p:spPr>
          <a:xfrm>
            <a:off x="1056600" y="48168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7"/>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1" name="Google Shape;531;p27"/>
          <p:cNvSpPr txBox="1"/>
          <p:nvPr>
            <p:ph idx="4294967295" type="ctrTitle"/>
          </p:nvPr>
        </p:nvSpPr>
        <p:spPr>
          <a:xfrm>
            <a:off x="1693900" y="124725"/>
            <a:ext cx="5817000" cy="6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Original Datasets</a:t>
            </a:r>
            <a:endParaRPr b="1" sz="3600">
              <a:solidFill>
                <a:schemeClr val="lt1"/>
              </a:solidFill>
            </a:endParaRPr>
          </a:p>
        </p:txBody>
      </p:sp>
      <p:sp>
        <p:nvSpPr>
          <p:cNvPr id="532" name="Google Shape;532;p27"/>
          <p:cNvSpPr txBox="1"/>
          <p:nvPr/>
        </p:nvSpPr>
        <p:spPr>
          <a:xfrm>
            <a:off x="426725" y="-192350"/>
            <a:ext cx="1831800" cy="15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000">
              <a:solidFill>
                <a:srgbClr val="FFFFFF"/>
              </a:solidFill>
            </a:endParaRPr>
          </a:p>
        </p:txBody>
      </p:sp>
      <p:sp>
        <p:nvSpPr>
          <p:cNvPr id="533" name="Google Shape;533;p27"/>
          <p:cNvSpPr txBox="1"/>
          <p:nvPr/>
        </p:nvSpPr>
        <p:spPr>
          <a:xfrm>
            <a:off x="1091388"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pic>
        <p:nvPicPr>
          <p:cNvPr id="534" name="Google Shape;534;p27"/>
          <p:cNvPicPr preferRelativeResize="0"/>
          <p:nvPr/>
        </p:nvPicPr>
        <p:blipFill>
          <a:blip r:embed="rId3">
            <a:alphaModFix/>
          </a:blip>
          <a:stretch>
            <a:fillRect/>
          </a:stretch>
        </p:blipFill>
        <p:spPr>
          <a:xfrm>
            <a:off x="231925" y="1086600"/>
            <a:ext cx="2877583" cy="1530899"/>
          </a:xfrm>
          <a:prstGeom prst="rect">
            <a:avLst/>
          </a:prstGeom>
          <a:noFill/>
          <a:ln>
            <a:noFill/>
          </a:ln>
        </p:spPr>
      </p:pic>
      <p:pic>
        <p:nvPicPr>
          <p:cNvPr id="535" name="Google Shape;535;p27"/>
          <p:cNvPicPr preferRelativeResize="0"/>
          <p:nvPr/>
        </p:nvPicPr>
        <p:blipFill>
          <a:blip r:embed="rId4">
            <a:alphaModFix/>
          </a:blip>
          <a:stretch>
            <a:fillRect/>
          </a:stretch>
        </p:blipFill>
        <p:spPr>
          <a:xfrm>
            <a:off x="3167985" y="1122538"/>
            <a:ext cx="2877610" cy="1501064"/>
          </a:xfrm>
          <a:prstGeom prst="rect">
            <a:avLst/>
          </a:prstGeom>
          <a:noFill/>
          <a:ln>
            <a:noFill/>
          </a:ln>
        </p:spPr>
      </p:pic>
      <p:pic>
        <p:nvPicPr>
          <p:cNvPr id="536" name="Google Shape;536;p27"/>
          <p:cNvPicPr preferRelativeResize="0"/>
          <p:nvPr/>
        </p:nvPicPr>
        <p:blipFill>
          <a:blip r:embed="rId5">
            <a:alphaModFix/>
          </a:blip>
          <a:stretch>
            <a:fillRect/>
          </a:stretch>
        </p:blipFill>
        <p:spPr>
          <a:xfrm>
            <a:off x="6111025" y="1090760"/>
            <a:ext cx="2860175" cy="1501054"/>
          </a:xfrm>
          <a:prstGeom prst="rect">
            <a:avLst/>
          </a:prstGeom>
          <a:noFill/>
          <a:ln>
            <a:noFill/>
          </a:ln>
        </p:spPr>
      </p:pic>
      <p:pic>
        <p:nvPicPr>
          <p:cNvPr id="537" name="Google Shape;537;p27"/>
          <p:cNvPicPr preferRelativeResize="0"/>
          <p:nvPr/>
        </p:nvPicPr>
        <p:blipFill>
          <a:blip r:embed="rId6">
            <a:alphaModFix/>
          </a:blip>
          <a:stretch>
            <a:fillRect/>
          </a:stretch>
        </p:blipFill>
        <p:spPr>
          <a:xfrm>
            <a:off x="240710" y="2807440"/>
            <a:ext cx="2860161" cy="1501432"/>
          </a:xfrm>
          <a:prstGeom prst="rect">
            <a:avLst/>
          </a:prstGeom>
          <a:noFill/>
          <a:ln>
            <a:noFill/>
          </a:ln>
        </p:spPr>
      </p:pic>
      <p:pic>
        <p:nvPicPr>
          <p:cNvPr id="538" name="Google Shape;538;p27"/>
          <p:cNvPicPr preferRelativeResize="0"/>
          <p:nvPr/>
        </p:nvPicPr>
        <p:blipFill>
          <a:blip r:embed="rId7">
            <a:alphaModFix/>
          </a:blip>
          <a:stretch>
            <a:fillRect/>
          </a:stretch>
        </p:blipFill>
        <p:spPr>
          <a:xfrm>
            <a:off x="3167985" y="2835520"/>
            <a:ext cx="2860164" cy="1514855"/>
          </a:xfrm>
          <a:prstGeom prst="rect">
            <a:avLst/>
          </a:prstGeom>
          <a:noFill/>
          <a:ln>
            <a:noFill/>
          </a:ln>
        </p:spPr>
      </p:pic>
      <p:pic>
        <p:nvPicPr>
          <p:cNvPr id="539" name="Google Shape;539;p27"/>
          <p:cNvPicPr preferRelativeResize="0"/>
          <p:nvPr/>
        </p:nvPicPr>
        <p:blipFill>
          <a:blip r:embed="rId8">
            <a:alphaModFix/>
          </a:blip>
          <a:stretch>
            <a:fillRect/>
          </a:stretch>
        </p:blipFill>
        <p:spPr>
          <a:xfrm>
            <a:off x="6095259" y="2807440"/>
            <a:ext cx="2877614" cy="15421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5" name="Google Shape;545;p28"/>
          <p:cNvSpPr txBox="1"/>
          <p:nvPr>
            <p:ph idx="4294967295" type="ctrTitle"/>
          </p:nvPr>
        </p:nvSpPr>
        <p:spPr>
          <a:xfrm>
            <a:off x="1693900" y="124725"/>
            <a:ext cx="5817000" cy="6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solidFill>
                  <a:schemeClr val="lt1"/>
                </a:solidFill>
              </a:rPr>
              <a:t>Holt-Winter</a:t>
            </a:r>
            <a:endParaRPr b="1" sz="3600">
              <a:solidFill>
                <a:schemeClr val="lt1"/>
              </a:solidFill>
            </a:endParaRPr>
          </a:p>
        </p:txBody>
      </p:sp>
      <p:sp>
        <p:nvSpPr>
          <p:cNvPr id="546" name="Google Shape;546;p28"/>
          <p:cNvSpPr txBox="1"/>
          <p:nvPr/>
        </p:nvSpPr>
        <p:spPr>
          <a:xfrm>
            <a:off x="426725" y="-192350"/>
            <a:ext cx="1831800" cy="15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000">
              <a:solidFill>
                <a:srgbClr val="FFFFFF"/>
              </a:solidFill>
            </a:endParaRPr>
          </a:p>
        </p:txBody>
      </p:sp>
      <p:pic>
        <p:nvPicPr>
          <p:cNvPr id="547" name="Google Shape;547;p28"/>
          <p:cNvPicPr preferRelativeResize="0"/>
          <p:nvPr/>
        </p:nvPicPr>
        <p:blipFill>
          <a:blip r:embed="rId3">
            <a:alphaModFix/>
          </a:blip>
          <a:stretch>
            <a:fillRect/>
          </a:stretch>
        </p:blipFill>
        <p:spPr>
          <a:xfrm>
            <a:off x="603925" y="850657"/>
            <a:ext cx="2699505" cy="1967178"/>
          </a:xfrm>
          <a:prstGeom prst="rect">
            <a:avLst/>
          </a:prstGeom>
          <a:noFill/>
          <a:ln>
            <a:noFill/>
          </a:ln>
        </p:spPr>
      </p:pic>
      <p:pic>
        <p:nvPicPr>
          <p:cNvPr id="548" name="Google Shape;548;p28"/>
          <p:cNvPicPr preferRelativeResize="0"/>
          <p:nvPr/>
        </p:nvPicPr>
        <p:blipFill>
          <a:blip r:embed="rId4">
            <a:alphaModFix/>
          </a:blip>
          <a:stretch>
            <a:fillRect/>
          </a:stretch>
        </p:blipFill>
        <p:spPr>
          <a:xfrm>
            <a:off x="3241950" y="850657"/>
            <a:ext cx="2699511" cy="1947979"/>
          </a:xfrm>
          <a:prstGeom prst="rect">
            <a:avLst/>
          </a:prstGeom>
          <a:noFill/>
          <a:ln>
            <a:noFill/>
          </a:ln>
        </p:spPr>
      </p:pic>
      <p:pic>
        <p:nvPicPr>
          <p:cNvPr id="549" name="Google Shape;549;p28"/>
          <p:cNvPicPr preferRelativeResize="0"/>
          <p:nvPr/>
        </p:nvPicPr>
        <p:blipFill>
          <a:blip r:embed="rId5">
            <a:alphaModFix/>
          </a:blip>
          <a:stretch>
            <a:fillRect/>
          </a:stretch>
        </p:blipFill>
        <p:spPr>
          <a:xfrm>
            <a:off x="5901358" y="819225"/>
            <a:ext cx="2699511" cy="2035419"/>
          </a:xfrm>
          <a:prstGeom prst="rect">
            <a:avLst/>
          </a:prstGeom>
          <a:noFill/>
          <a:ln>
            <a:noFill/>
          </a:ln>
        </p:spPr>
      </p:pic>
      <p:pic>
        <p:nvPicPr>
          <p:cNvPr id="550" name="Google Shape;550;p28"/>
          <p:cNvPicPr preferRelativeResize="0"/>
          <p:nvPr/>
        </p:nvPicPr>
        <p:blipFill>
          <a:blip r:embed="rId6">
            <a:alphaModFix/>
          </a:blip>
          <a:stretch>
            <a:fillRect/>
          </a:stretch>
        </p:blipFill>
        <p:spPr>
          <a:xfrm>
            <a:off x="603925" y="2762268"/>
            <a:ext cx="2646613" cy="1947974"/>
          </a:xfrm>
          <a:prstGeom prst="rect">
            <a:avLst/>
          </a:prstGeom>
          <a:noFill/>
          <a:ln>
            <a:noFill/>
          </a:ln>
        </p:spPr>
      </p:pic>
      <p:pic>
        <p:nvPicPr>
          <p:cNvPr id="551" name="Google Shape;551;p28"/>
          <p:cNvPicPr preferRelativeResize="0"/>
          <p:nvPr/>
        </p:nvPicPr>
        <p:blipFill>
          <a:blip r:embed="rId7">
            <a:alphaModFix/>
          </a:blip>
          <a:stretch>
            <a:fillRect/>
          </a:stretch>
        </p:blipFill>
        <p:spPr>
          <a:xfrm>
            <a:off x="3241951" y="2758735"/>
            <a:ext cx="2646606" cy="1959191"/>
          </a:xfrm>
          <a:prstGeom prst="rect">
            <a:avLst/>
          </a:prstGeom>
          <a:noFill/>
          <a:ln>
            <a:noFill/>
          </a:ln>
        </p:spPr>
      </p:pic>
      <p:pic>
        <p:nvPicPr>
          <p:cNvPr id="552" name="Google Shape;552;p28"/>
          <p:cNvPicPr preferRelativeResize="0"/>
          <p:nvPr/>
        </p:nvPicPr>
        <p:blipFill>
          <a:blip r:embed="rId8">
            <a:alphaModFix/>
          </a:blip>
          <a:stretch>
            <a:fillRect/>
          </a:stretch>
        </p:blipFill>
        <p:spPr>
          <a:xfrm>
            <a:off x="5901357" y="2742905"/>
            <a:ext cx="2646604" cy="1969828"/>
          </a:xfrm>
          <a:prstGeom prst="rect">
            <a:avLst/>
          </a:prstGeom>
          <a:noFill/>
          <a:ln>
            <a:noFill/>
          </a:ln>
        </p:spPr>
      </p:pic>
      <p:sp>
        <p:nvSpPr>
          <p:cNvPr id="553" name="Google Shape;553;p28"/>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9" name="Google Shape;559;p29"/>
          <p:cNvSpPr txBox="1"/>
          <p:nvPr>
            <p:ph idx="4294967295" type="ctrTitle"/>
          </p:nvPr>
        </p:nvSpPr>
        <p:spPr>
          <a:xfrm>
            <a:off x="1736250" y="145275"/>
            <a:ext cx="5671500" cy="7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solidFill>
                  <a:schemeClr val="lt1"/>
                </a:solidFill>
              </a:rPr>
              <a:t>SARIMA</a:t>
            </a:r>
            <a:endParaRPr b="1" sz="3700">
              <a:solidFill>
                <a:schemeClr val="lt1"/>
              </a:solidFill>
            </a:endParaRPr>
          </a:p>
        </p:txBody>
      </p:sp>
      <p:sp>
        <p:nvSpPr>
          <p:cNvPr id="560" name="Google Shape;560;p29"/>
          <p:cNvSpPr txBox="1"/>
          <p:nvPr/>
        </p:nvSpPr>
        <p:spPr>
          <a:xfrm>
            <a:off x="-164375" y="-233825"/>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Nixie One"/>
                <a:ea typeface="Nixie One"/>
                <a:cs typeface="Nixie One"/>
                <a:sym typeface="Nixie One"/>
              </a:rPr>
              <a:t>5</a:t>
            </a:r>
            <a:endParaRPr b="1" sz="4000">
              <a:solidFill>
                <a:srgbClr val="FFFFFF"/>
              </a:solidFill>
            </a:endParaRPr>
          </a:p>
        </p:txBody>
      </p:sp>
      <p:pic>
        <p:nvPicPr>
          <p:cNvPr id="561" name="Google Shape;561;p29"/>
          <p:cNvPicPr preferRelativeResize="0"/>
          <p:nvPr/>
        </p:nvPicPr>
        <p:blipFill>
          <a:blip r:embed="rId3">
            <a:alphaModFix/>
          </a:blip>
          <a:stretch>
            <a:fillRect/>
          </a:stretch>
        </p:blipFill>
        <p:spPr>
          <a:xfrm>
            <a:off x="83073" y="1054308"/>
            <a:ext cx="2875731" cy="1627632"/>
          </a:xfrm>
          <a:prstGeom prst="rect">
            <a:avLst/>
          </a:prstGeom>
          <a:noFill/>
          <a:ln>
            <a:noFill/>
          </a:ln>
        </p:spPr>
      </p:pic>
      <p:pic>
        <p:nvPicPr>
          <p:cNvPr id="562" name="Google Shape;562;p29"/>
          <p:cNvPicPr preferRelativeResize="0"/>
          <p:nvPr/>
        </p:nvPicPr>
        <p:blipFill>
          <a:blip r:embed="rId4">
            <a:alphaModFix/>
          </a:blip>
          <a:stretch>
            <a:fillRect/>
          </a:stretch>
        </p:blipFill>
        <p:spPr>
          <a:xfrm>
            <a:off x="3003219" y="1006126"/>
            <a:ext cx="3019861" cy="1723995"/>
          </a:xfrm>
          <a:prstGeom prst="rect">
            <a:avLst/>
          </a:prstGeom>
          <a:noFill/>
          <a:ln>
            <a:noFill/>
          </a:ln>
        </p:spPr>
      </p:pic>
      <p:pic>
        <p:nvPicPr>
          <p:cNvPr id="563" name="Google Shape;563;p29"/>
          <p:cNvPicPr preferRelativeResize="0"/>
          <p:nvPr/>
        </p:nvPicPr>
        <p:blipFill>
          <a:blip r:embed="rId5">
            <a:alphaModFix/>
          </a:blip>
          <a:stretch>
            <a:fillRect/>
          </a:stretch>
        </p:blipFill>
        <p:spPr>
          <a:xfrm>
            <a:off x="6032161" y="1005850"/>
            <a:ext cx="3028479" cy="1723996"/>
          </a:xfrm>
          <a:prstGeom prst="rect">
            <a:avLst/>
          </a:prstGeom>
          <a:noFill/>
          <a:ln>
            <a:noFill/>
          </a:ln>
        </p:spPr>
      </p:pic>
      <p:pic>
        <p:nvPicPr>
          <p:cNvPr id="564" name="Google Shape;564;p29"/>
          <p:cNvPicPr preferRelativeResize="0"/>
          <p:nvPr/>
        </p:nvPicPr>
        <p:blipFill>
          <a:blip r:embed="rId6">
            <a:alphaModFix/>
          </a:blip>
          <a:stretch>
            <a:fillRect/>
          </a:stretch>
        </p:blipFill>
        <p:spPr>
          <a:xfrm>
            <a:off x="83062" y="2890106"/>
            <a:ext cx="2875749" cy="1679601"/>
          </a:xfrm>
          <a:prstGeom prst="rect">
            <a:avLst/>
          </a:prstGeom>
          <a:noFill/>
          <a:ln>
            <a:noFill/>
          </a:ln>
        </p:spPr>
      </p:pic>
      <p:pic>
        <p:nvPicPr>
          <p:cNvPr id="565" name="Google Shape;565;p29"/>
          <p:cNvPicPr preferRelativeResize="0"/>
          <p:nvPr/>
        </p:nvPicPr>
        <p:blipFill>
          <a:blip r:embed="rId7">
            <a:alphaModFix/>
          </a:blip>
          <a:stretch>
            <a:fillRect/>
          </a:stretch>
        </p:blipFill>
        <p:spPr>
          <a:xfrm>
            <a:off x="2984292" y="2841948"/>
            <a:ext cx="3019860" cy="1769493"/>
          </a:xfrm>
          <a:prstGeom prst="rect">
            <a:avLst/>
          </a:prstGeom>
          <a:noFill/>
          <a:ln>
            <a:noFill/>
          </a:ln>
        </p:spPr>
      </p:pic>
      <p:pic>
        <p:nvPicPr>
          <p:cNvPr id="566" name="Google Shape;566;p29"/>
          <p:cNvPicPr preferRelativeResize="0"/>
          <p:nvPr/>
        </p:nvPicPr>
        <p:blipFill>
          <a:blip r:embed="rId8">
            <a:alphaModFix/>
          </a:blip>
          <a:stretch>
            <a:fillRect/>
          </a:stretch>
        </p:blipFill>
        <p:spPr>
          <a:xfrm>
            <a:off x="6067791" y="2841371"/>
            <a:ext cx="2993148" cy="1859979"/>
          </a:xfrm>
          <a:prstGeom prst="rect">
            <a:avLst/>
          </a:prstGeom>
          <a:noFill/>
          <a:ln>
            <a:noFill/>
          </a:ln>
        </p:spPr>
      </p:pic>
      <p:sp>
        <p:nvSpPr>
          <p:cNvPr id="567" name="Google Shape;567;p29"/>
          <p:cNvSpPr txBox="1"/>
          <p:nvPr/>
        </p:nvSpPr>
        <p:spPr>
          <a:xfrm>
            <a:off x="1056600" y="48128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73" name="Google Shape;573;p30"/>
          <p:cNvSpPr txBox="1"/>
          <p:nvPr>
            <p:ph type="title"/>
          </p:nvPr>
        </p:nvSpPr>
        <p:spPr>
          <a:xfrm>
            <a:off x="2667875" y="101505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Series: Complex Model</a:t>
            </a:r>
            <a:endParaRPr/>
          </a:p>
        </p:txBody>
      </p:sp>
      <p:sp>
        <p:nvSpPr>
          <p:cNvPr id="574" name="Google Shape;574;p30"/>
          <p:cNvSpPr txBox="1"/>
          <p:nvPr>
            <p:ph idx="1" type="body"/>
          </p:nvPr>
        </p:nvSpPr>
        <p:spPr>
          <a:xfrm>
            <a:off x="1732700" y="1660350"/>
            <a:ext cx="6639600" cy="3291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rgbClr val="000000"/>
              </a:buClr>
              <a:buSzPts val="1400"/>
              <a:buChar char="◇"/>
            </a:pPr>
            <a:r>
              <a:rPr b="1" lang="en">
                <a:solidFill>
                  <a:srgbClr val="000000"/>
                </a:solidFill>
              </a:rPr>
              <a:t>Prophet (Facebook)</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Built for high-frequency data with multiple seasonalities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Take into account special events and bank holidays</a:t>
            </a:r>
            <a:endParaRPr>
              <a:solidFill>
                <a:srgbClr val="000000"/>
              </a:solidFill>
            </a:endParaRPr>
          </a:p>
          <a:p>
            <a:pPr indent="0" lvl="0" marL="0" rtl="0" algn="l">
              <a:spcBef>
                <a:spcPts val="600"/>
              </a:spcBef>
              <a:spcAft>
                <a:spcPts val="0"/>
              </a:spcAft>
              <a:buNone/>
            </a:pPr>
            <a:r>
              <a:t/>
            </a:r>
            <a:endParaRPr>
              <a:solidFill>
                <a:srgbClr val="000000"/>
              </a:solidFill>
            </a:endParaRPr>
          </a:p>
          <a:p>
            <a:pPr indent="-317500" lvl="0" marL="457200" rtl="0" algn="l">
              <a:spcBef>
                <a:spcPts val="600"/>
              </a:spcBef>
              <a:spcAft>
                <a:spcPts val="0"/>
              </a:spcAft>
              <a:buClr>
                <a:srgbClr val="000000"/>
              </a:buClr>
              <a:buSzPts val="1400"/>
              <a:buChar char="◇"/>
            </a:pPr>
            <a:r>
              <a:rPr b="1" lang="en">
                <a:solidFill>
                  <a:srgbClr val="000000"/>
                </a:solidFill>
              </a:rPr>
              <a:t>LSTM (Long Short Term Memory)</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Part of Deep Learning, Recurrent Neural Network</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Networks with loops in them, allowing information to persist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Avoid long-term dependencies</a:t>
            </a:r>
            <a:endParaRPr>
              <a:solidFill>
                <a:srgbClr val="000000"/>
              </a:solidFill>
            </a:endParaRPr>
          </a:p>
          <a:p>
            <a:pPr indent="0" lvl="0" marL="0" rtl="0" algn="l">
              <a:spcBef>
                <a:spcPts val="600"/>
              </a:spcBef>
              <a:spcAft>
                <a:spcPts val="0"/>
              </a:spcAft>
              <a:buNone/>
            </a:pPr>
            <a:r>
              <a:t/>
            </a:r>
            <a:endParaRPr>
              <a:solidFill>
                <a:srgbClr val="000000"/>
              </a:solidFill>
            </a:endParaRPr>
          </a:p>
        </p:txBody>
      </p:sp>
      <p:sp>
        <p:nvSpPr>
          <p:cNvPr id="575" name="Google Shape;575;p30"/>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3"/>
          <p:cNvSpPr txBox="1"/>
          <p:nvPr>
            <p:ph idx="4294967295" type="title"/>
          </p:nvPr>
        </p:nvSpPr>
        <p:spPr>
          <a:xfrm>
            <a:off x="1078250" y="358325"/>
            <a:ext cx="40344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424242"/>
                </a:solidFill>
              </a:rPr>
              <a:t>HSM Overview</a:t>
            </a:r>
            <a:endParaRPr b="1">
              <a:solidFill>
                <a:srgbClr val="424242"/>
              </a:solidFill>
            </a:endParaRPr>
          </a:p>
        </p:txBody>
      </p:sp>
      <p:sp>
        <p:nvSpPr>
          <p:cNvPr id="346" name="Google Shape;346;p1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7" name="Google Shape;347;p13"/>
          <p:cNvSpPr txBox="1"/>
          <p:nvPr/>
        </p:nvSpPr>
        <p:spPr>
          <a:xfrm>
            <a:off x="508100" y="1060875"/>
            <a:ext cx="5041500" cy="3348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uli"/>
              <a:buChar char="●"/>
            </a:pPr>
            <a:r>
              <a:rPr lang="en">
                <a:latin typeface="Muli"/>
                <a:ea typeface="Muli"/>
                <a:cs typeface="Muli"/>
                <a:sym typeface="Muli"/>
              </a:rPr>
              <a:t>Encrypt and decrypt information, as well as manage digital keys</a:t>
            </a:r>
            <a:endParaRPr>
              <a:latin typeface="Muli"/>
              <a:ea typeface="Muli"/>
              <a:cs typeface="Muli"/>
              <a:sym typeface="Muli"/>
            </a:endParaRPr>
          </a:p>
          <a:p>
            <a:pPr indent="-317500" lvl="0" marL="457200" rtl="0" algn="l">
              <a:lnSpc>
                <a:spcPct val="150000"/>
              </a:lnSpc>
              <a:spcBef>
                <a:spcPts val="0"/>
              </a:spcBef>
              <a:spcAft>
                <a:spcPts val="0"/>
              </a:spcAft>
              <a:buSzPts val="1400"/>
              <a:buFont typeface="Muli"/>
              <a:buChar char="●"/>
            </a:pPr>
            <a:r>
              <a:rPr lang="en">
                <a:latin typeface="Muli"/>
                <a:ea typeface="Muli"/>
                <a:cs typeface="Muli"/>
                <a:sym typeface="Muli"/>
              </a:rPr>
              <a:t>Highly secure solution to protect non-public data for: </a:t>
            </a:r>
            <a:endParaRPr>
              <a:latin typeface="Muli"/>
              <a:ea typeface="Muli"/>
              <a:cs typeface="Muli"/>
              <a:sym typeface="Muli"/>
            </a:endParaRPr>
          </a:p>
          <a:p>
            <a:pPr indent="-317500" lvl="1" marL="914400" rtl="0" algn="l">
              <a:lnSpc>
                <a:spcPct val="150000"/>
              </a:lnSpc>
              <a:spcBef>
                <a:spcPts val="0"/>
              </a:spcBef>
              <a:spcAft>
                <a:spcPts val="0"/>
              </a:spcAft>
              <a:buSzPts val="1400"/>
              <a:buFont typeface="Muli"/>
              <a:buChar char="○"/>
            </a:pPr>
            <a:r>
              <a:rPr lang="en">
                <a:latin typeface="Muli"/>
                <a:ea typeface="Muli"/>
                <a:cs typeface="Muli"/>
                <a:sym typeface="Muli"/>
              </a:rPr>
              <a:t>payment information (credit card transactions)</a:t>
            </a:r>
            <a:endParaRPr>
              <a:latin typeface="Muli"/>
              <a:ea typeface="Muli"/>
              <a:cs typeface="Muli"/>
              <a:sym typeface="Muli"/>
            </a:endParaRPr>
          </a:p>
          <a:p>
            <a:pPr indent="-317500" lvl="1" marL="914400" rtl="0" algn="l">
              <a:lnSpc>
                <a:spcPct val="150000"/>
              </a:lnSpc>
              <a:spcBef>
                <a:spcPts val="0"/>
              </a:spcBef>
              <a:spcAft>
                <a:spcPts val="0"/>
              </a:spcAft>
              <a:buSzPts val="1400"/>
              <a:buFont typeface="Muli"/>
              <a:buChar char="○"/>
            </a:pPr>
            <a:r>
              <a:rPr lang="en">
                <a:latin typeface="Muli"/>
                <a:ea typeface="Muli"/>
                <a:cs typeface="Muli"/>
                <a:sym typeface="Muli"/>
              </a:rPr>
              <a:t>customer or employee data</a:t>
            </a:r>
            <a:endParaRPr>
              <a:latin typeface="Muli"/>
              <a:ea typeface="Muli"/>
              <a:cs typeface="Muli"/>
              <a:sym typeface="Muli"/>
            </a:endParaRPr>
          </a:p>
          <a:p>
            <a:pPr indent="-317500" lvl="1" marL="914400" rtl="0" algn="l">
              <a:lnSpc>
                <a:spcPct val="150000"/>
              </a:lnSpc>
              <a:spcBef>
                <a:spcPts val="0"/>
              </a:spcBef>
              <a:spcAft>
                <a:spcPts val="0"/>
              </a:spcAft>
              <a:buSzPts val="1400"/>
              <a:buFont typeface="Muli"/>
              <a:buChar char="○"/>
            </a:pPr>
            <a:r>
              <a:rPr lang="en">
                <a:latin typeface="Muli"/>
                <a:ea typeface="Muli"/>
                <a:cs typeface="Muli"/>
                <a:sym typeface="Muli"/>
              </a:rPr>
              <a:t>valuable business information </a:t>
            </a:r>
            <a:endParaRPr>
              <a:latin typeface="Muli"/>
              <a:ea typeface="Muli"/>
              <a:cs typeface="Muli"/>
              <a:sym typeface="Muli"/>
            </a:endParaRPr>
          </a:p>
          <a:p>
            <a:pPr indent="-317500" lvl="0" marL="457200" rtl="0" algn="l">
              <a:lnSpc>
                <a:spcPct val="150000"/>
              </a:lnSpc>
              <a:spcBef>
                <a:spcPts val="0"/>
              </a:spcBef>
              <a:spcAft>
                <a:spcPts val="0"/>
              </a:spcAft>
              <a:buSzPts val="1400"/>
              <a:buFont typeface="Muli"/>
              <a:buChar char="●"/>
            </a:pPr>
            <a:r>
              <a:rPr lang="en">
                <a:latin typeface="Muli"/>
                <a:ea typeface="Muli"/>
                <a:cs typeface="Muli"/>
                <a:sym typeface="Muli"/>
              </a:rPr>
              <a:t>Hardware connected to host applications to store data</a:t>
            </a:r>
            <a:endParaRPr>
              <a:latin typeface="Muli"/>
              <a:ea typeface="Muli"/>
              <a:cs typeface="Muli"/>
              <a:sym typeface="Muli"/>
            </a:endParaRPr>
          </a:p>
        </p:txBody>
      </p:sp>
      <p:sp>
        <p:nvSpPr>
          <p:cNvPr id="348" name="Google Shape;348;p13"/>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highlight>
                  <a:schemeClr val="lt1"/>
                </a:highlight>
                <a:latin typeface="Nixie One"/>
                <a:ea typeface="Nixie One"/>
                <a:cs typeface="Nixie One"/>
                <a:sym typeface="Nixie One"/>
              </a:rPr>
              <a:t>Introduction</a:t>
            </a:r>
            <a:r>
              <a:rPr b="1" lang="en" sz="1100">
                <a:latin typeface="Nixie One"/>
                <a:ea typeface="Nixie One"/>
                <a:cs typeface="Nixie One"/>
                <a:sym typeface="Nixie One"/>
              </a:rPr>
              <a:t> ----- Problem ----- Solution ----- Models ----- Learning Path</a:t>
            </a:r>
            <a:endParaRPr b="1" sz="1100">
              <a:latin typeface="Nixie One"/>
              <a:ea typeface="Nixie One"/>
              <a:cs typeface="Nixie One"/>
              <a:sym typeface="Nixie One"/>
            </a:endParaRPr>
          </a:p>
        </p:txBody>
      </p:sp>
      <p:pic>
        <p:nvPicPr>
          <p:cNvPr id="349" name="Google Shape;349;p13"/>
          <p:cNvPicPr preferRelativeResize="0"/>
          <p:nvPr/>
        </p:nvPicPr>
        <p:blipFill>
          <a:blip r:embed="rId3">
            <a:alphaModFix/>
          </a:blip>
          <a:stretch>
            <a:fillRect/>
          </a:stretch>
        </p:blipFill>
        <p:spPr>
          <a:xfrm>
            <a:off x="112100" y="3869950"/>
            <a:ext cx="4143101" cy="1001250"/>
          </a:xfrm>
          <a:prstGeom prst="rect">
            <a:avLst/>
          </a:prstGeom>
          <a:noFill/>
          <a:ln>
            <a:noFill/>
          </a:ln>
        </p:spPr>
      </p:pic>
      <p:pic>
        <p:nvPicPr>
          <p:cNvPr id="350" name="Google Shape;350;p13"/>
          <p:cNvPicPr preferRelativeResize="0"/>
          <p:nvPr/>
        </p:nvPicPr>
        <p:blipFill>
          <a:blip r:embed="rId4">
            <a:alphaModFix/>
          </a:blip>
          <a:stretch>
            <a:fillRect/>
          </a:stretch>
        </p:blipFill>
        <p:spPr>
          <a:xfrm>
            <a:off x="5549675" y="2905375"/>
            <a:ext cx="3465700" cy="1355125"/>
          </a:xfrm>
          <a:prstGeom prst="rect">
            <a:avLst/>
          </a:prstGeom>
          <a:noFill/>
          <a:ln>
            <a:noFill/>
          </a:ln>
        </p:spPr>
      </p:pic>
      <p:pic>
        <p:nvPicPr>
          <p:cNvPr id="351" name="Google Shape;351;p13"/>
          <p:cNvPicPr preferRelativeResize="0"/>
          <p:nvPr/>
        </p:nvPicPr>
        <p:blipFill>
          <a:blip r:embed="rId5">
            <a:alphaModFix/>
          </a:blip>
          <a:stretch>
            <a:fillRect/>
          </a:stretch>
        </p:blipFill>
        <p:spPr>
          <a:xfrm>
            <a:off x="5549675" y="1003625"/>
            <a:ext cx="3465701" cy="1642075"/>
          </a:xfrm>
          <a:prstGeom prst="rect">
            <a:avLst/>
          </a:prstGeom>
          <a:noFill/>
          <a:ln cap="flat" cmpd="sng" w="9525">
            <a:solidFill>
              <a:srgbClr val="42424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1"/>
          <p:cNvSpPr txBox="1"/>
          <p:nvPr>
            <p:ph idx="12" type="sldNum"/>
          </p:nvPr>
        </p:nvSpPr>
        <p:spPr>
          <a:xfrm>
            <a:off x="774582" y="4237576"/>
            <a:ext cx="483000" cy="3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1" name="Google Shape;581;p31"/>
          <p:cNvSpPr txBox="1"/>
          <p:nvPr>
            <p:ph idx="4294967295" type="ctrTitle"/>
          </p:nvPr>
        </p:nvSpPr>
        <p:spPr>
          <a:xfrm>
            <a:off x="1663500" y="0"/>
            <a:ext cx="5817000" cy="7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Prophet</a:t>
            </a:r>
            <a:endParaRPr b="1">
              <a:solidFill>
                <a:schemeClr val="lt1"/>
              </a:solidFill>
            </a:endParaRPr>
          </a:p>
        </p:txBody>
      </p:sp>
      <p:sp>
        <p:nvSpPr>
          <p:cNvPr id="582" name="Google Shape;582;p31"/>
          <p:cNvSpPr txBox="1"/>
          <p:nvPr/>
        </p:nvSpPr>
        <p:spPr>
          <a:xfrm>
            <a:off x="5921125" y="666550"/>
            <a:ext cx="63987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pic>
        <p:nvPicPr>
          <p:cNvPr id="583" name="Google Shape;583;p31"/>
          <p:cNvPicPr preferRelativeResize="0"/>
          <p:nvPr/>
        </p:nvPicPr>
        <p:blipFill>
          <a:blip r:embed="rId3">
            <a:alphaModFix/>
          </a:blip>
          <a:stretch>
            <a:fillRect/>
          </a:stretch>
        </p:blipFill>
        <p:spPr>
          <a:xfrm>
            <a:off x="258862" y="797635"/>
            <a:ext cx="2907433" cy="1981282"/>
          </a:xfrm>
          <a:prstGeom prst="rect">
            <a:avLst/>
          </a:prstGeom>
          <a:noFill/>
          <a:ln>
            <a:noFill/>
          </a:ln>
        </p:spPr>
      </p:pic>
      <p:pic>
        <p:nvPicPr>
          <p:cNvPr id="584" name="Google Shape;584;p31"/>
          <p:cNvPicPr preferRelativeResize="0"/>
          <p:nvPr/>
        </p:nvPicPr>
        <p:blipFill>
          <a:blip r:embed="rId4">
            <a:alphaModFix/>
          </a:blip>
          <a:stretch>
            <a:fillRect/>
          </a:stretch>
        </p:blipFill>
        <p:spPr>
          <a:xfrm>
            <a:off x="3166298" y="776400"/>
            <a:ext cx="2907436" cy="2023757"/>
          </a:xfrm>
          <a:prstGeom prst="rect">
            <a:avLst/>
          </a:prstGeom>
          <a:noFill/>
          <a:ln>
            <a:noFill/>
          </a:ln>
        </p:spPr>
      </p:pic>
      <p:pic>
        <p:nvPicPr>
          <p:cNvPr id="585" name="Google Shape;585;p31"/>
          <p:cNvPicPr preferRelativeResize="0"/>
          <p:nvPr/>
        </p:nvPicPr>
        <p:blipFill>
          <a:blip r:embed="rId5">
            <a:alphaModFix/>
          </a:blip>
          <a:stretch>
            <a:fillRect/>
          </a:stretch>
        </p:blipFill>
        <p:spPr>
          <a:xfrm>
            <a:off x="6001131" y="797637"/>
            <a:ext cx="2884008" cy="1981282"/>
          </a:xfrm>
          <a:prstGeom prst="rect">
            <a:avLst/>
          </a:prstGeom>
          <a:noFill/>
          <a:ln>
            <a:noFill/>
          </a:ln>
        </p:spPr>
      </p:pic>
      <p:pic>
        <p:nvPicPr>
          <p:cNvPr id="586" name="Google Shape;586;p31"/>
          <p:cNvPicPr preferRelativeResize="0"/>
          <p:nvPr/>
        </p:nvPicPr>
        <p:blipFill>
          <a:blip r:embed="rId6">
            <a:alphaModFix/>
          </a:blip>
          <a:stretch>
            <a:fillRect/>
          </a:stretch>
        </p:blipFill>
        <p:spPr>
          <a:xfrm>
            <a:off x="292602" y="2800166"/>
            <a:ext cx="2839954" cy="1981284"/>
          </a:xfrm>
          <a:prstGeom prst="rect">
            <a:avLst/>
          </a:prstGeom>
          <a:noFill/>
          <a:ln>
            <a:noFill/>
          </a:ln>
        </p:spPr>
      </p:pic>
      <p:pic>
        <p:nvPicPr>
          <p:cNvPr id="587" name="Google Shape;587;p31"/>
          <p:cNvPicPr preferRelativeResize="0"/>
          <p:nvPr/>
        </p:nvPicPr>
        <p:blipFill>
          <a:blip r:embed="rId7">
            <a:alphaModFix/>
          </a:blip>
          <a:stretch>
            <a:fillRect/>
          </a:stretch>
        </p:blipFill>
        <p:spPr>
          <a:xfrm>
            <a:off x="3205146" y="2778920"/>
            <a:ext cx="2839934" cy="1975439"/>
          </a:xfrm>
          <a:prstGeom prst="rect">
            <a:avLst/>
          </a:prstGeom>
          <a:noFill/>
          <a:ln>
            <a:noFill/>
          </a:ln>
        </p:spPr>
      </p:pic>
      <p:pic>
        <p:nvPicPr>
          <p:cNvPr id="588" name="Google Shape;588;p31"/>
          <p:cNvPicPr preferRelativeResize="0"/>
          <p:nvPr/>
        </p:nvPicPr>
        <p:blipFill>
          <a:blip r:embed="rId8">
            <a:alphaModFix/>
          </a:blip>
          <a:stretch>
            <a:fillRect/>
          </a:stretch>
        </p:blipFill>
        <p:spPr>
          <a:xfrm>
            <a:off x="6049151" y="2778920"/>
            <a:ext cx="2787968" cy="1975448"/>
          </a:xfrm>
          <a:prstGeom prst="rect">
            <a:avLst/>
          </a:prstGeom>
          <a:noFill/>
          <a:ln>
            <a:noFill/>
          </a:ln>
        </p:spPr>
      </p:pic>
      <p:sp>
        <p:nvSpPr>
          <p:cNvPr id="589" name="Google Shape;589;p31"/>
          <p:cNvSpPr txBox="1"/>
          <p:nvPr/>
        </p:nvSpPr>
        <p:spPr>
          <a:xfrm>
            <a:off x="1056600" y="4811700"/>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2"/>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5" name="Google Shape;595;p32"/>
          <p:cNvSpPr txBox="1"/>
          <p:nvPr>
            <p:ph idx="4294967295" type="ctrTitle"/>
          </p:nvPr>
        </p:nvSpPr>
        <p:spPr>
          <a:xfrm>
            <a:off x="771575" y="100750"/>
            <a:ext cx="7811700" cy="80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2900">
              <a:solidFill>
                <a:schemeClr val="lt1"/>
              </a:solidFill>
            </a:endParaRPr>
          </a:p>
          <a:p>
            <a:pPr indent="0" lvl="0" marL="0" rtl="0" algn="ctr">
              <a:spcBef>
                <a:spcPts val="0"/>
              </a:spcBef>
              <a:spcAft>
                <a:spcPts val="0"/>
              </a:spcAft>
              <a:buNone/>
            </a:pPr>
            <a:r>
              <a:rPr b="1" lang="en" sz="2900">
                <a:solidFill>
                  <a:schemeClr val="lt1"/>
                </a:solidFill>
              </a:rPr>
              <a:t>Long Short Term Memory (LSTM)</a:t>
            </a:r>
            <a:endParaRPr b="1" sz="2900">
              <a:solidFill>
                <a:schemeClr val="lt1"/>
              </a:solidFill>
            </a:endParaRPr>
          </a:p>
        </p:txBody>
      </p:sp>
      <p:sp>
        <p:nvSpPr>
          <p:cNvPr id="596" name="Google Shape;596;p32"/>
          <p:cNvSpPr txBox="1"/>
          <p:nvPr/>
        </p:nvSpPr>
        <p:spPr>
          <a:xfrm>
            <a:off x="5921125" y="666550"/>
            <a:ext cx="63987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pic>
        <p:nvPicPr>
          <p:cNvPr id="597" name="Google Shape;597;p32"/>
          <p:cNvPicPr preferRelativeResize="0"/>
          <p:nvPr/>
        </p:nvPicPr>
        <p:blipFill rotWithShape="1">
          <a:blip r:embed="rId3">
            <a:alphaModFix/>
          </a:blip>
          <a:srcRect b="75293" l="-91245" r="132331" t="-57896"/>
          <a:stretch/>
        </p:blipFill>
        <p:spPr>
          <a:xfrm>
            <a:off x="190825" y="464587"/>
            <a:ext cx="2692116" cy="1889127"/>
          </a:xfrm>
          <a:prstGeom prst="rect">
            <a:avLst/>
          </a:prstGeom>
          <a:noFill/>
          <a:ln>
            <a:noFill/>
          </a:ln>
        </p:spPr>
      </p:pic>
      <p:sp>
        <p:nvSpPr>
          <p:cNvPr id="598" name="Google Shape;598;p32"/>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pic>
        <p:nvPicPr>
          <p:cNvPr id="599" name="Google Shape;599;p32"/>
          <p:cNvPicPr preferRelativeResize="0"/>
          <p:nvPr/>
        </p:nvPicPr>
        <p:blipFill>
          <a:blip r:embed="rId4">
            <a:alphaModFix/>
          </a:blip>
          <a:stretch>
            <a:fillRect/>
          </a:stretch>
        </p:blipFill>
        <p:spPr>
          <a:xfrm>
            <a:off x="411025" y="909250"/>
            <a:ext cx="2843925" cy="1567774"/>
          </a:xfrm>
          <a:prstGeom prst="rect">
            <a:avLst/>
          </a:prstGeom>
          <a:noFill/>
          <a:ln>
            <a:noFill/>
          </a:ln>
        </p:spPr>
      </p:pic>
      <p:pic>
        <p:nvPicPr>
          <p:cNvPr id="600" name="Google Shape;600;p32"/>
          <p:cNvPicPr preferRelativeResize="0"/>
          <p:nvPr/>
        </p:nvPicPr>
        <p:blipFill>
          <a:blip r:embed="rId5">
            <a:alphaModFix/>
          </a:blip>
          <a:stretch>
            <a:fillRect/>
          </a:stretch>
        </p:blipFill>
        <p:spPr>
          <a:xfrm>
            <a:off x="3375000" y="880775"/>
            <a:ext cx="2594011" cy="1567776"/>
          </a:xfrm>
          <a:prstGeom prst="rect">
            <a:avLst/>
          </a:prstGeom>
          <a:noFill/>
          <a:ln>
            <a:noFill/>
          </a:ln>
        </p:spPr>
      </p:pic>
      <p:pic>
        <p:nvPicPr>
          <p:cNvPr id="601" name="Google Shape;601;p32"/>
          <p:cNvPicPr preferRelativeResize="0"/>
          <p:nvPr/>
        </p:nvPicPr>
        <p:blipFill>
          <a:blip r:embed="rId6">
            <a:alphaModFix/>
          </a:blip>
          <a:stretch>
            <a:fillRect/>
          </a:stretch>
        </p:blipFill>
        <p:spPr>
          <a:xfrm>
            <a:off x="6138050" y="909250"/>
            <a:ext cx="2593999" cy="1567775"/>
          </a:xfrm>
          <a:prstGeom prst="rect">
            <a:avLst/>
          </a:prstGeom>
          <a:noFill/>
          <a:ln>
            <a:noFill/>
          </a:ln>
        </p:spPr>
      </p:pic>
      <p:pic>
        <p:nvPicPr>
          <p:cNvPr id="602" name="Google Shape;602;p32"/>
          <p:cNvPicPr preferRelativeResize="0"/>
          <p:nvPr/>
        </p:nvPicPr>
        <p:blipFill>
          <a:blip r:embed="rId7">
            <a:alphaModFix/>
          </a:blip>
          <a:stretch>
            <a:fillRect/>
          </a:stretch>
        </p:blipFill>
        <p:spPr>
          <a:xfrm>
            <a:off x="411025" y="2691650"/>
            <a:ext cx="2843927" cy="1880401"/>
          </a:xfrm>
          <a:prstGeom prst="rect">
            <a:avLst/>
          </a:prstGeom>
          <a:noFill/>
          <a:ln>
            <a:noFill/>
          </a:ln>
        </p:spPr>
      </p:pic>
      <p:pic>
        <p:nvPicPr>
          <p:cNvPr id="603" name="Google Shape;603;p32"/>
          <p:cNvPicPr preferRelativeResize="0"/>
          <p:nvPr/>
        </p:nvPicPr>
        <p:blipFill>
          <a:blip r:embed="rId8">
            <a:alphaModFix/>
          </a:blip>
          <a:stretch>
            <a:fillRect/>
          </a:stretch>
        </p:blipFill>
        <p:spPr>
          <a:xfrm>
            <a:off x="3312000" y="2711200"/>
            <a:ext cx="2692127" cy="1824724"/>
          </a:xfrm>
          <a:prstGeom prst="rect">
            <a:avLst/>
          </a:prstGeom>
          <a:noFill/>
          <a:ln>
            <a:noFill/>
          </a:ln>
        </p:spPr>
      </p:pic>
      <p:pic>
        <p:nvPicPr>
          <p:cNvPr id="604" name="Google Shape;604;p32"/>
          <p:cNvPicPr preferRelativeResize="0"/>
          <p:nvPr/>
        </p:nvPicPr>
        <p:blipFill>
          <a:blip r:embed="rId9">
            <a:alphaModFix/>
          </a:blip>
          <a:stretch>
            <a:fillRect/>
          </a:stretch>
        </p:blipFill>
        <p:spPr>
          <a:xfrm>
            <a:off x="6198875" y="2725425"/>
            <a:ext cx="2533173" cy="182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3"/>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610" name="Google Shape;610;p33"/>
          <p:cNvGraphicFramePr/>
          <p:nvPr/>
        </p:nvGraphicFramePr>
        <p:xfrm>
          <a:off x="66013" y="1722825"/>
          <a:ext cx="3000000" cy="3000000"/>
        </p:xfrm>
        <a:graphic>
          <a:graphicData uri="http://schemas.openxmlformats.org/drawingml/2006/table">
            <a:tbl>
              <a:tblPr>
                <a:solidFill>
                  <a:srgbClr val="FFFFFF"/>
                </a:solidFill>
                <a:tableStyleId>{840D9EE8-5ED6-4C99-8614-E6818B7B43ED}</a:tableStyleId>
              </a:tblPr>
              <a:tblGrid>
                <a:gridCol w="333350"/>
                <a:gridCol w="1717350"/>
                <a:gridCol w="513350"/>
              </a:tblGrid>
              <a:tr h="371150">
                <a:tc>
                  <a:txBody>
                    <a:bodyPr/>
                    <a:lstStyle/>
                    <a:p>
                      <a:pPr indent="0" lvl="0" marL="0" rtl="0" algn="l">
                        <a:spcBef>
                          <a:spcPts val="0"/>
                        </a:spcBef>
                        <a:spcAft>
                          <a:spcPts val="0"/>
                        </a:spcAft>
                        <a:buNone/>
                      </a:pPr>
                      <a:r>
                        <a:t/>
                      </a:r>
                      <a:endParaRPr/>
                    </a:p>
                  </a:txBody>
                  <a:tcPr marT="66675" marB="66675" marR="66675" marL="66675"/>
                </a:tc>
                <a:tc>
                  <a:txBody>
                    <a:bodyPr/>
                    <a:lstStyle/>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RMSE</a:t>
                      </a:r>
                      <a:endParaRPr b="1" sz="1050">
                        <a:solidFill>
                          <a:srgbClr val="212121"/>
                        </a:solidFill>
                        <a:highlight>
                          <a:srgbClr val="FFFFFF"/>
                        </a:highlight>
                        <a:latin typeface="Roboto"/>
                        <a:ea typeface="Roboto"/>
                        <a:cs typeface="Roboto"/>
                        <a:sym typeface="Roboto"/>
                      </a:endParaRPr>
                    </a:p>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1</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(1,1,2) (1,0,1)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8.12</a:t>
                      </a:r>
                      <a:endParaRPr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2</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(1,1,1) (1,0,1)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17.96</a:t>
                      </a:r>
                      <a:endParaRPr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3</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(3,1,2) (1,0,1)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5.25</a:t>
                      </a:r>
                      <a:endParaRPr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4</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(1,1,1) (2,0,0)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8.52</a:t>
                      </a:r>
                      <a:endParaRPr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5</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(0,1,1) (1,0,1)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6.62</a:t>
                      </a:r>
                      <a:endParaRPr sz="1050">
                        <a:solidFill>
                          <a:srgbClr val="212121"/>
                        </a:solidFill>
                        <a:highlight>
                          <a:srgbClr val="FFFFFF"/>
                        </a:highlight>
                        <a:latin typeface="Roboto"/>
                        <a:ea typeface="Roboto"/>
                        <a:cs typeface="Roboto"/>
                        <a:sym typeface="Roboto"/>
                      </a:endParaRPr>
                    </a:p>
                  </a:txBody>
                  <a:tcPr marT="66675" marB="66675" marR="66675" marL="66675"/>
                </a:tc>
              </a:tr>
              <a:tr h="332450">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6</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SARIMA (1,1,1) (2,0,0) [24]</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9.84</a:t>
                      </a:r>
                      <a:endParaRPr sz="1050">
                        <a:solidFill>
                          <a:srgbClr val="212121"/>
                        </a:solidFill>
                        <a:highlight>
                          <a:srgbClr val="FFFFFF"/>
                        </a:highlight>
                        <a:latin typeface="Roboto"/>
                        <a:ea typeface="Roboto"/>
                        <a:cs typeface="Roboto"/>
                        <a:sym typeface="Roboto"/>
                      </a:endParaRPr>
                    </a:p>
                  </a:txBody>
                  <a:tcPr marT="66675" marB="66675" marR="66675" marL="66675"/>
                </a:tc>
              </a:tr>
            </a:tbl>
          </a:graphicData>
        </a:graphic>
      </p:graphicFrame>
      <p:sp>
        <p:nvSpPr>
          <p:cNvPr id="611" name="Google Shape;611;p33"/>
          <p:cNvSpPr txBox="1"/>
          <p:nvPr>
            <p:ph idx="4294967295" type="ctrTitle"/>
          </p:nvPr>
        </p:nvSpPr>
        <p:spPr>
          <a:xfrm>
            <a:off x="1736250" y="228875"/>
            <a:ext cx="5671500" cy="77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rPr>
              <a:t>Comparing Models</a:t>
            </a:r>
            <a:endParaRPr b="1">
              <a:solidFill>
                <a:schemeClr val="lt1"/>
              </a:solidFill>
            </a:endParaRPr>
          </a:p>
        </p:txBody>
      </p:sp>
      <p:sp>
        <p:nvSpPr>
          <p:cNvPr id="612" name="Google Shape;612;p33"/>
          <p:cNvSpPr txBox="1"/>
          <p:nvPr/>
        </p:nvSpPr>
        <p:spPr>
          <a:xfrm>
            <a:off x="5334525" y="1216425"/>
            <a:ext cx="8973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Prophet</a:t>
            </a:r>
            <a:endParaRPr b="1">
              <a:latin typeface="Muli"/>
              <a:ea typeface="Muli"/>
              <a:cs typeface="Muli"/>
              <a:sym typeface="Muli"/>
            </a:endParaRPr>
          </a:p>
        </p:txBody>
      </p:sp>
      <p:sp>
        <p:nvSpPr>
          <p:cNvPr id="613" name="Google Shape;613;p33"/>
          <p:cNvSpPr txBox="1"/>
          <p:nvPr/>
        </p:nvSpPr>
        <p:spPr>
          <a:xfrm>
            <a:off x="844100" y="1267425"/>
            <a:ext cx="8973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SARIMA</a:t>
            </a:r>
            <a:endParaRPr b="1">
              <a:latin typeface="Muli"/>
              <a:ea typeface="Muli"/>
              <a:cs typeface="Muli"/>
              <a:sym typeface="Muli"/>
            </a:endParaRPr>
          </a:p>
        </p:txBody>
      </p:sp>
      <p:sp>
        <p:nvSpPr>
          <p:cNvPr id="614" name="Google Shape;614;p33"/>
          <p:cNvSpPr txBox="1"/>
          <p:nvPr/>
        </p:nvSpPr>
        <p:spPr>
          <a:xfrm>
            <a:off x="3240025" y="1216413"/>
            <a:ext cx="12441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Holt-Winter</a:t>
            </a:r>
            <a:endParaRPr b="1">
              <a:latin typeface="Muli"/>
              <a:ea typeface="Muli"/>
              <a:cs typeface="Muli"/>
              <a:sym typeface="Muli"/>
            </a:endParaRPr>
          </a:p>
        </p:txBody>
      </p:sp>
      <p:sp>
        <p:nvSpPr>
          <p:cNvPr id="615" name="Google Shape;615;p33"/>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a:t>
            </a:r>
            <a:r>
              <a:rPr b="1" lang="en" sz="1100">
                <a:solidFill>
                  <a:srgbClr val="FFFFFF"/>
                </a:solidFill>
                <a:highlight>
                  <a:schemeClr val="lt1"/>
                </a:highlight>
                <a:latin typeface="Nixie One"/>
                <a:ea typeface="Nixie One"/>
                <a:cs typeface="Nixie One"/>
                <a:sym typeface="Nixie One"/>
              </a:rPr>
              <a:t>Models</a:t>
            </a:r>
            <a:r>
              <a:rPr b="1" lang="en" sz="1100">
                <a:latin typeface="Nixie One"/>
                <a:ea typeface="Nixie One"/>
                <a:cs typeface="Nixie One"/>
                <a:sym typeface="Nixie One"/>
              </a:rPr>
              <a:t> ----- Learning Path</a:t>
            </a:r>
            <a:endParaRPr b="1" sz="1100">
              <a:latin typeface="Nixie One"/>
              <a:ea typeface="Nixie One"/>
              <a:cs typeface="Nixie One"/>
              <a:sym typeface="Nixie One"/>
            </a:endParaRPr>
          </a:p>
        </p:txBody>
      </p:sp>
      <p:sp>
        <p:nvSpPr>
          <p:cNvPr id="616" name="Google Shape;616;p33"/>
          <p:cNvSpPr txBox="1"/>
          <p:nvPr/>
        </p:nvSpPr>
        <p:spPr>
          <a:xfrm>
            <a:off x="7407750" y="1216423"/>
            <a:ext cx="897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uli"/>
                <a:ea typeface="Muli"/>
                <a:cs typeface="Muli"/>
                <a:sym typeface="Muli"/>
              </a:rPr>
              <a:t>LSTM</a:t>
            </a:r>
            <a:endParaRPr b="1">
              <a:latin typeface="Muli"/>
              <a:ea typeface="Muli"/>
              <a:cs typeface="Muli"/>
              <a:sym typeface="Muli"/>
            </a:endParaRPr>
          </a:p>
        </p:txBody>
      </p:sp>
      <p:graphicFrame>
        <p:nvGraphicFramePr>
          <p:cNvPr id="617" name="Google Shape;617;p33"/>
          <p:cNvGraphicFramePr/>
          <p:nvPr/>
        </p:nvGraphicFramePr>
        <p:xfrm>
          <a:off x="2979875" y="1696213"/>
          <a:ext cx="3000000" cy="3000000"/>
        </p:xfrm>
        <a:graphic>
          <a:graphicData uri="http://schemas.openxmlformats.org/drawingml/2006/table">
            <a:tbl>
              <a:tblPr>
                <a:solidFill>
                  <a:srgbClr val="FFFFFF"/>
                </a:solidFill>
                <a:tableStyleId>{840D9EE8-5ED6-4C99-8614-E6818B7B43ED}</a:tableStyleId>
              </a:tblPr>
              <a:tblGrid>
                <a:gridCol w="400750"/>
                <a:gridCol w="404400"/>
                <a:gridCol w="731100"/>
              </a:tblGrid>
              <a:tr h="517900">
                <a:tc>
                  <a:txBody>
                    <a:bodyPr/>
                    <a:lstStyle/>
                    <a:p>
                      <a:pPr indent="0" lvl="0" marL="0" rtl="0" algn="l">
                        <a:spcBef>
                          <a:spcPts val="0"/>
                        </a:spcBef>
                        <a:spcAft>
                          <a:spcPts val="0"/>
                        </a:spcAft>
                        <a:buNone/>
                      </a:pPr>
                      <a:r>
                        <a:t/>
                      </a:r>
                      <a:endParaRPr/>
                    </a:p>
                  </a:txBody>
                  <a:tcPr marT="66675" marB="66675" marR="66675" marL="66675"/>
                </a:tc>
                <a:tc>
                  <a:txBody>
                    <a:bodyPr/>
                    <a:lstStyle/>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RMSE</a:t>
                      </a:r>
                      <a:endParaRPr b="1" sz="1050">
                        <a:solidFill>
                          <a:srgbClr val="212121"/>
                        </a:solidFill>
                        <a:highlight>
                          <a:srgbClr val="FFFFFF"/>
                        </a:highlight>
                        <a:latin typeface="Roboto"/>
                        <a:ea typeface="Roboto"/>
                        <a:cs typeface="Roboto"/>
                        <a:sym typeface="Roboto"/>
                      </a:endParaRPr>
                    </a:p>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1</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6</a:t>
                      </a:r>
                      <a:r>
                        <a:rPr lang="en" sz="1050">
                          <a:solidFill>
                            <a:srgbClr val="212121"/>
                          </a:solidFill>
                          <a:highlight>
                            <a:srgbClr val="FFFFFF"/>
                          </a:highlight>
                          <a:latin typeface="Roboto"/>
                          <a:ea typeface="Roboto"/>
                          <a:cs typeface="Roboto"/>
                          <a:sym typeface="Roboto"/>
                        </a:rPr>
                        <a:t>.68</a:t>
                      </a:r>
                      <a:endParaRPr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2</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17.00</a:t>
                      </a:r>
                      <a:endParaRPr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3</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5.11</a:t>
                      </a:r>
                      <a:endParaRPr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4</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6</a:t>
                      </a:r>
                      <a:r>
                        <a:rPr lang="en" sz="1050">
                          <a:solidFill>
                            <a:srgbClr val="212121"/>
                          </a:solidFill>
                          <a:highlight>
                            <a:srgbClr val="FFFFFF"/>
                          </a:highlight>
                          <a:latin typeface="Roboto"/>
                          <a:ea typeface="Roboto"/>
                          <a:cs typeface="Roboto"/>
                          <a:sym typeface="Roboto"/>
                        </a:rPr>
                        <a:t>.53</a:t>
                      </a:r>
                      <a:endParaRPr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5</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6.47</a:t>
                      </a:r>
                      <a:endParaRPr sz="1050">
                        <a:solidFill>
                          <a:srgbClr val="212121"/>
                        </a:solidFill>
                        <a:highlight>
                          <a:srgbClr val="FFFFFF"/>
                        </a:highlight>
                        <a:latin typeface="Roboto"/>
                        <a:ea typeface="Roboto"/>
                        <a:cs typeface="Roboto"/>
                        <a:sym typeface="Roboto"/>
                      </a:endParaRPr>
                    </a:p>
                  </a:txBody>
                  <a:tcPr marT="66675" marB="66675" marR="66675" marL="66675"/>
                </a:tc>
              </a:tr>
              <a:tr h="3286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6</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HW</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6</a:t>
                      </a:r>
                      <a:r>
                        <a:rPr lang="en" sz="1050">
                          <a:solidFill>
                            <a:srgbClr val="212121"/>
                          </a:solidFill>
                          <a:highlight>
                            <a:srgbClr val="FFFFFF"/>
                          </a:highlight>
                          <a:latin typeface="Roboto"/>
                          <a:ea typeface="Roboto"/>
                          <a:cs typeface="Roboto"/>
                          <a:sym typeface="Roboto"/>
                        </a:rPr>
                        <a:t>.62</a:t>
                      </a:r>
                      <a:endParaRPr sz="1050">
                        <a:solidFill>
                          <a:srgbClr val="212121"/>
                        </a:solidFill>
                        <a:highlight>
                          <a:srgbClr val="FFFFFF"/>
                        </a:highlight>
                        <a:latin typeface="Roboto"/>
                        <a:ea typeface="Roboto"/>
                        <a:cs typeface="Roboto"/>
                        <a:sym typeface="Roboto"/>
                      </a:endParaRPr>
                    </a:p>
                  </a:txBody>
                  <a:tcPr marT="66675" marB="66675" marR="66675" marL="66675"/>
                </a:tc>
              </a:tr>
            </a:tbl>
          </a:graphicData>
        </a:graphic>
      </p:graphicFrame>
      <p:graphicFrame>
        <p:nvGraphicFramePr>
          <p:cNvPr id="618" name="Google Shape;618;p33"/>
          <p:cNvGraphicFramePr/>
          <p:nvPr/>
        </p:nvGraphicFramePr>
        <p:xfrm>
          <a:off x="4815888" y="1693813"/>
          <a:ext cx="3000000" cy="3000000"/>
        </p:xfrm>
        <a:graphic>
          <a:graphicData uri="http://schemas.openxmlformats.org/drawingml/2006/table">
            <a:tbl>
              <a:tblPr>
                <a:solidFill>
                  <a:srgbClr val="FFFFFF"/>
                </a:solidFill>
                <a:tableStyleId>{840D9EE8-5ED6-4C99-8614-E6818B7B43ED}</a:tableStyleId>
              </a:tblPr>
              <a:tblGrid>
                <a:gridCol w="430725"/>
                <a:gridCol w="615225"/>
                <a:gridCol w="778075"/>
              </a:tblGrid>
              <a:tr h="506600">
                <a:tc>
                  <a:txBody>
                    <a:bodyPr/>
                    <a:lstStyle/>
                    <a:p>
                      <a:pPr indent="0" lvl="0" marL="0" rtl="0" algn="l">
                        <a:spcBef>
                          <a:spcPts val="0"/>
                        </a:spcBef>
                        <a:spcAft>
                          <a:spcPts val="0"/>
                        </a:spcAft>
                        <a:buNone/>
                      </a:pPr>
                      <a:r>
                        <a:t/>
                      </a:r>
                      <a:endParaRPr/>
                    </a:p>
                  </a:txBody>
                  <a:tcPr marT="66675" marB="66675" marR="66675" marL="66675"/>
                </a:tc>
                <a:tc>
                  <a:txBody>
                    <a:bodyPr/>
                    <a:lstStyle/>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RMSE</a:t>
                      </a:r>
                      <a:endParaRPr b="1" sz="1050">
                        <a:solidFill>
                          <a:srgbClr val="212121"/>
                        </a:solidFill>
                        <a:highlight>
                          <a:srgbClr val="FFFFFF"/>
                        </a:highlight>
                        <a:latin typeface="Roboto"/>
                        <a:ea typeface="Roboto"/>
                        <a:cs typeface="Roboto"/>
                        <a:sym typeface="Roboto"/>
                      </a:endParaRPr>
                    </a:p>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1</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9</a:t>
                      </a:r>
                      <a:r>
                        <a:rPr lang="en" sz="1050">
                          <a:solidFill>
                            <a:srgbClr val="212121"/>
                          </a:solidFill>
                          <a:highlight>
                            <a:srgbClr val="FFFFFF"/>
                          </a:highlight>
                          <a:latin typeface="Roboto"/>
                          <a:ea typeface="Roboto"/>
                          <a:cs typeface="Roboto"/>
                          <a:sym typeface="Roboto"/>
                        </a:rPr>
                        <a:t>.60</a:t>
                      </a:r>
                      <a:endParaRPr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2</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18.92</a:t>
                      </a:r>
                      <a:endParaRPr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3</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7</a:t>
                      </a:r>
                      <a:r>
                        <a:rPr lang="en" sz="1050">
                          <a:solidFill>
                            <a:srgbClr val="212121"/>
                          </a:solidFill>
                          <a:highlight>
                            <a:srgbClr val="FFFFFF"/>
                          </a:highlight>
                          <a:latin typeface="Roboto"/>
                          <a:ea typeface="Roboto"/>
                          <a:cs typeface="Roboto"/>
                          <a:sym typeface="Roboto"/>
                        </a:rPr>
                        <a:t>.43</a:t>
                      </a:r>
                      <a:endParaRPr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4</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8</a:t>
                      </a:r>
                      <a:r>
                        <a:rPr lang="en" sz="1050">
                          <a:solidFill>
                            <a:srgbClr val="212121"/>
                          </a:solidFill>
                          <a:highlight>
                            <a:srgbClr val="FFFFFF"/>
                          </a:highlight>
                          <a:latin typeface="Roboto"/>
                          <a:ea typeface="Roboto"/>
                          <a:cs typeface="Roboto"/>
                          <a:sym typeface="Roboto"/>
                        </a:rPr>
                        <a:t>.89</a:t>
                      </a:r>
                      <a:endParaRPr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5</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9</a:t>
                      </a:r>
                      <a:r>
                        <a:rPr lang="en" sz="1050">
                          <a:solidFill>
                            <a:srgbClr val="212121"/>
                          </a:solidFill>
                          <a:highlight>
                            <a:srgbClr val="FFFFFF"/>
                          </a:highlight>
                          <a:latin typeface="Roboto"/>
                          <a:ea typeface="Roboto"/>
                          <a:cs typeface="Roboto"/>
                          <a:sym typeface="Roboto"/>
                        </a:rPr>
                        <a:t>.17</a:t>
                      </a:r>
                      <a:endParaRPr sz="1050">
                        <a:solidFill>
                          <a:srgbClr val="212121"/>
                        </a:solidFill>
                        <a:highlight>
                          <a:srgbClr val="FFFFFF"/>
                        </a:highlight>
                        <a:latin typeface="Roboto"/>
                        <a:ea typeface="Roboto"/>
                        <a:cs typeface="Roboto"/>
                        <a:sym typeface="Roboto"/>
                      </a:endParaRPr>
                    </a:p>
                  </a:txBody>
                  <a:tcPr marT="66675" marB="66675" marR="66675" marL="66675"/>
                </a:tc>
              </a:tr>
              <a:tr h="330575">
                <a:tc>
                  <a:txBody>
                    <a:bodyPr/>
                    <a:lstStyle/>
                    <a:p>
                      <a:pPr indent="0" lvl="0" marL="0" rtl="0" algn="ct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6</a:t>
                      </a:r>
                      <a:endParaRPr b="1" sz="1050">
                        <a:solidFill>
                          <a:srgbClr val="212121"/>
                        </a:solidFill>
                        <a:highlight>
                          <a:srgbClr val="FFFFFF"/>
                        </a:highlight>
                        <a:latin typeface="Roboto"/>
                        <a:ea typeface="Roboto"/>
                        <a:cs typeface="Roboto"/>
                        <a:sym typeface="Roboto"/>
                      </a:endParaRPr>
                    </a:p>
                  </a:txBody>
                  <a:tcPr marT="66675" marB="66675" marR="66675" marL="66675" anchor="ctr"/>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Prophet</a:t>
                      </a:r>
                      <a:endParaRPr sz="1050">
                        <a:solidFill>
                          <a:srgbClr val="212121"/>
                        </a:solidFill>
                        <a:highlight>
                          <a:srgbClr val="FFFFFF"/>
                        </a:highlight>
                        <a:latin typeface="Roboto"/>
                        <a:ea typeface="Roboto"/>
                        <a:cs typeface="Roboto"/>
                        <a:sym typeface="Roboto"/>
                      </a:endParaRPr>
                    </a:p>
                  </a:txBody>
                  <a:tcPr marT="66675" marB="66675" marR="66675" marL="66675"/>
                </a:tc>
                <a:tc>
                  <a:txBody>
                    <a:bodyPr/>
                    <a:lstStyle/>
                    <a:p>
                      <a:pPr indent="0" lvl="0" marL="0" rtl="0" algn="r">
                        <a:lnSpc>
                          <a:spcPct val="115000"/>
                        </a:lnSpc>
                        <a:spcBef>
                          <a:spcPts val="0"/>
                        </a:spcBef>
                        <a:spcAft>
                          <a:spcPts val="0"/>
                        </a:spcAft>
                        <a:buNone/>
                      </a:pPr>
                      <a:r>
                        <a:rPr lang="en" sz="1050">
                          <a:solidFill>
                            <a:srgbClr val="212121"/>
                          </a:solidFill>
                          <a:highlight>
                            <a:srgbClr val="FFFFFF"/>
                          </a:highlight>
                          <a:latin typeface="Roboto"/>
                          <a:ea typeface="Roboto"/>
                          <a:cs typeface="Roboto"/>
                          <a:sym typeface="Roboto"/>
                        </a:rPr>
                        <a:t>11</a:t>
                      </a:r>
                      <a:r>
                        <a:rPr lang="en" sz="1050">
                          <a:solidFill>
                            <a:srgbClr val="212121"/>
                          </a:solidFill>
                          <a:highlight>
                            <a:srgbClr val="FFFFFF"/>
                          </a:highlight>
                          <a:latin typeface="Roboto"/>
                          <a:ea typeface="Roboto"/>
                          <a:cs typeface="Roboto"/>
                          <a:sym typeface="Roboto"/>
                        </a:rPr>
                        <a:t>.01</a:t>
                      </a:r>
                      <a:endParaRPr sz="1050">
                        <a:solidFill>
                          <a:srgbClr val="212121"/>
                        </a:solidFill>
                        <a:highlight>
                          <a:srgbClr val="FFFFFF"/>
                        </a:highlight>
                        <a:latin typeface="Roboto"/>
                        <a:ea typeface="Roboto"/>
                        <a:cs typeface="Roboto"/>
                        <a:sym typeface="Roboto"/>
                      </a:endParaRPr>
                    </a:p>
                  </a:txBody>
                  <a:tcPr marT="66675" marB="66675" marR="66675" marL="66675"/>
                </a:tc>
              </a:tr>
            </a:tbl>
          </a:graphicData>
        </a:graphic>
      </p:graphicFrame>
      <p:graphicFrame>
        <p:nvGraphicFramePr>
          <p:cNvPr id="619" name="Google Shape;619;p33"/>
          <p:cNvGraphicFramePr/>
          <p:nvPr/>
        </p:nvGraphicFramePr>
        <p:xfrm>
          <a:off x="7021513" y="1717900"/>
          <a:ext cx="3000000" cy="3000000"/>
        </p:xfrm>
        <a:graphic>
          <a:graphicData uri="http://schemas.openxmlformats.org/drawingml/2006/table">
            <a:tbl>
              <a:tblPr>
                <a:solidFill>
                  <a:srgbClr val="FFFFFF"/>
                </a:solidFill>
                <a:tableStyleId>{840D9EE8-5ED6-4C99-8614-E6818B7B43ED}</a:tableStyleId>
              </a:tblPr>
              <a:tblGrid>
                <a:gridCol w="430725"/>
                <a:gridCol w="615225"/>
                <a:gridCol w="778075"/>
              </a:tblGrid>
              <a:tr h="497775">
                <a:tc>
                  <a:txBody>
                    <a:bodyPr/>
                    <a:lstStyle/>
                    <a:p>
                      <a:pPr indent="0" lvl="0" marL="0" rtl="0" algn="l">
                        <a:spcBef>
                          <a:spcPts val="0"/>
                        </a:spcBef>
                        <a:spcAft>
                          <a:spcPts val="0"/>
                        </a:spcAft>
                        <a:buNone/>
                      </a:pPr>
                      <a:r>
                        <a:t/>
                      </a:r>
                      <a:endParaRPr/>
                    </a:p>
                  </a:txBody>
                  <a:tcPr marT="66675" marB="66675" marR="66675" marL="66675">
                    <a:lnB cap="flat" cmpd="sng" w="9525">
                      <a:solidFill>
                        <a:srgbClr val="CFE2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lnB cap="flat" cmpd="sng" w="9525">
                      <a:solidFill>
                        <a:srgbClr val="CFE2F3"/>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50">
                          <a:solidFill>
                            <a:srgbClr val="212121"/>
                          </a:solidFill>
                          <a:highlight>
                            <a:srgbClr val="FFFFFF"/>
                          </a:highlight>
                          <a:latin typeface="Roboto"/>
                          <a:ea typeface="Roboto"/>
                          <a:cs typeface="Roboto"/>
                          <a:sym typeface="Roboto"/>
                        </a:rPr>
                        <a:t>RMSE</a:t>
                      </a:r>
                      <a:endParaRPr b="1" sz="1050">
                        <a:solidFill>
                          <a:srgbClr val="212121"/>
                        </a:solidFill>
                        <a:highlight>
                          <a:srgbClr val="FFFFFF"/>
                        </a:highlight>
                        <a:latin typeface="Roboto"/>
                        <a:ea typeface="Roboto"/>
                        <a:cs typeface="Roboto"/>
                        <a:sym typeface="Roboto"/>
                      </a:endParaRPr>
                    </a:p>
                    <a:p>
                      <a:pPr indent="0" lvl="0" marL="0" rtl="0" algn="r">
                        <a:lnSpc>
                          <a:spcPct val="115000"/>
                        </a:lnSpc>
                        <a:spcBef>
                          <a:spcPts val="0"/>
                        </a:spcBef>
                        <a:spcAft>
                          <a:spcPts val="0"/>
                        </a:spcAft>
                        <a:buNone/>
                      </a:pPr>
                      <a:r>
                        <a:t/>
                      </a:r>
                      <a:endParaRPr b="1" sz="1050">
                        <a:solidFill>
                          <a:srgbClr val="212121"/>
                        </a:solidFill>
                        <a:highlight>
                          <a:srgbClr val="FFFFFF"/>
                        </a:highlight>
                        <a:latin typeface="Roboto"/>
                        <a:ea typeface="Roboto"/>
                        <a:cs typeface="Roboto"/>
                        <a:sym typeface="Roboto"/>
                      </a:endParaRPr>
                    </a:p>
                  </a:txBody>
                  <a:tcPr marT="66675" marB="66675" marR="66675" marL="66675">
                    <a:lnB cap="flat" cmpd="sng" w="9525">
                      <a:solidFill>
                        <a:srgbClr val="CFE2F3"/>
                      </a:solidFill>
                      <a:prstDash val="solid"/>
                      <a:round/>
                      <a:headEnd len="sm" w="sm" type="none"/>
                      <a:tailEnd len="sm" w="sm" type="none"/>
                    </a:lnB>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1</a:t>
                      </a:r>
                      <a:endParaRPr b="1" sz="1050">
                        <a:solidFill>
                          <a:srgbClr val="212121"/>
                        </a:solidFill>
                        <a:highlight>
                          <a:srgbClr val="CFE2F3"/>
                        </a:highlight>
                        <a:latin typeface="Roboto"/>
                        <a:ea typeface="Roboto"/>
                        <a:cs typeface="Roboto"/>
                        <a:sym typeface="Roboto"/>
                      </a:endParaRPr>
                    </a:p>
                  </a:txBody>
                  <a:tcPr marT="66675" marB="66675" marR="66675" marL="66675" anchor="ctr">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4.34</a:t>
                      </a:r>
                      <a:endParaRPr sz="1050">
                        <a:solidFill>
                          <a:srgbClr val="212121"/>
                        </a:solidFill>
                        <a:highlight>
                          <a:srgbClr val="CFE2F3"/>
                        </a:highlight>
                        <a:latin typeface="Roboto"/>
                        <a:ea typeface="Roboto"/>
                        <a:cs typeface="Roboto"/>
                        <a:sym typeface="Roboto"/>
                      </a:endParaRPr>
                    </a:p>
                  </a:txBody>
                  <a:tcPr marT="66675" marB="66675" marR="66675" marL="66675">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CFE2F3"/>
                    </a:solidFill>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2</a:t>
                      </a:r>
                      <a:endParaRPr b="1" sz="1050">
                        <a:solidFill>
                          <a:srgbClr val="212121"/>
                        </a:solidFill>
                        <a:highlight>
                          <a:srgbClr val="CFE2F3"/>
                        </a:highlight>
                        <a:latin typeface="Roboto"/>
                        <a:ea typeface="Roboto"/>
                        <a:cs typeface="Roboto"/>
                        <a:sym typeface="Roboto"/>
                      </a:endParaRPr>
                    </a:p>
                  </a:txBody>
                  <a:tcPr marT="66675" marB="66675" marR="66675" marL="66675" anchor="ctr">
                    <a:lnT cap="flat" cmpd="sng" w="9525">
                      <a:solidFill>
                        <a:srgbClr val="CFE2F3"/>
                      </a:solidFill>
                      <a:prstDash val="solid"/>
                      <a:round/>
                      <a:headEnd len="sm" w="sm" type="none"/>
                      <a:tailEnd len="sm" w="sm" type="none"/>
                    </a:lnT>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lnT cap="flat" cmpd="sng" w="9525">
                      <a:solidFill>
                        <a:srgbClr val="CFE2F3"/>
                      </a:solidFill>
                      <a:prstDash val="solid"/>
                      <a:round/>
                      <a:headEnd len="sm" w="sm" type="none"/>
                      <a:tailEnd len="sm" w="sm" type="none"/>
                    </a:lnT>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9.55</a:t>
                      </a:r>
                      <a:endParaRPr sz="1050">
                        <a:solidFill>
                          <a:srgbClr val="212121"/>
                        </a:solidFill>
                        <a:highlight>
                          <a:srgbClr val="CFE2F3"/>
                        </a:highlight>
                        <a:latin typeface="Roboto"/>
                        <a:ea typeface="Roboto"/>
                        <a:cs typeface="Roboto"/>
                        <a:sym typeface="Roboto"/>
                      </a:endParaRPr>
                    </a:p>
                  </a:txBody>
                  <a:tcPr marT="66675" marB="66675" marR="66675" marL="66675">
                    <a:lnT cap="flat" cmpd="sng" w="9525">
                      <a:solidFill>
                        <a:srgbClr val="CFE2F3"/>
                      </a:solidFill>
                      <a:prstDash val="solid"/>
                      <a:round/>
                      <a:headEnd len="sm" w="sm" type="none"/>
                      <a:tailEnd len="sm" w="sm" type="none"/>
                    </a:lnT>
                    <a:solidFill>
                      <a:srgbClr val="CFE2F3"/>
                    </a:solidFill>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3</a:t>
                      </a:r>
                      <a:endParaRPr b="1" sz="1050">
                        <a:solidFill>
                          <a:srgbClr val="212121"/>
                        </a:solidFill>
                        <a:highlight>
                          <a:srgbClr val="CFE2F3"/>
                        </a:highlight>
                        <a:latin typeface="Roboto"/>
                        <a:ea typeface="Roboto"/>
                        <a:cs typeface="Roboto"/>
                        <a:sym typeface="Roboto"/>
                      </a:endParaRPr>
                    </a:p>
                  </a:txBody>
                  <a:tcPr marT="66675" marB="66675" marR="66675" marL="66675" anchor="ctr">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4.70</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4</a:t>
                      </a:r>
                      <a:endParaRPr b="1" sz="1050">
                        <a:solidFill>
                          <a:srgbClr val="212121"/>
                        </a:solidFill>
                        <a:highlight>
                          <a:srgbClr val="CFE2F3"/>
                        </a:highlight>
                        <a:latin typeface="Roboto"/>
                        <a:ea typeface="Roboto"/>
                        <a:cs typeface="Roboto"/>
                        <a:sym typeface="Roboto"/>
                      </a:endParaRPr>
                    </a:p>
                  </a:txBody>
                  <a:tcPr marT="66675" marB="66675" marR="66675" marL="66675" anchor="ctr">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4.46</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5</a:t>
                      </a:r>
                      <a:endParaRPr b="1" sz="1050">
                        <a:solidFill>
                          <a:srgbClr val="212121"/>
                        </a:solidFill>
                        <a:highlight>
                          <a:srgbClr val="CFE2F3"/>
                        </a:highlight>
                        <a:latin typeface="Roboto"/>
                        <a:ea typeface="Roboto"/>
                        <a:cs typeface="Roboto"/>
                        <a:sym typeface="Roboto"/>
                      </a:endParaRPr>
                    </a:p>
                  </a:txBody>
                  <a:tcPr marT="66675" marB="66675" marR="66675" marL="66675" anchor="ctr">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3.65</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r>
              <a:tr h="324800">
                <a:tc>
                  <a:txBody>
                    <a:bodyPr/>
                    <a:lstStyle/>
                    <a:p>
                      <a:pPr indent="0" lvl="0" marL="0" rtl="0" algn="ctr">
                        <a:lnSpc>
                          <a:spcPct val="115000"/>
                        </a:lnSpc>
                        <a:spcBef>
                          <a:spcPts val="0"/>
                        </a:spcBef>
                        <a:spcAft>
                          <a:spcPts val="0"/>
                        </a:spcAft>
                        <a:buNone/>
                      </a:pPr>
                      <a:r>
                        <a:rPr b="1" lang="en" sz="1050">
                          <a:solidFill>
                            <a:srgbClr val="212121"/>
                          </a:solidFill>
                          <a:highlight>
                            <a:srgbClr val="CFE2F3"/>
                          </a:highlight>
                          <a:latin typeface="Roboto"/>
                          <a:ea typeface="Roboto"/>
                          <a:cs typeface="Roboto"/>
                          <a:sym typeface="Roboto"/>
                        </a:rPr>
                        <a:t>6</a:t>
                      </a:r>
                      <a:endParaRPr b="1" sz="1050">
                        <a:solidFill>
                          <a:srgbClr val="212121"/>
                        </a:solidFill>
                        <a:highlight>
                          <a:srgbClr val="CFE2F3"/>
                        </a:highlight>
                        <a:latin typeface="Roboto"/>
                        <a:ea typeface="Roboto"/>
                        <a:cs typeface="Roboto"/>
                        <a:sym typeface="Roboto"/>
                      </a:endParaRPr>
                    </a:p>
                  </a:txBody>
                  <a:tcPr marT="66675" marB="66675" marR="66675" marL="66675" anchor="ctr">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LSTM</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c>
                  <a:txBody>
                    <a:bodyPr/>
                    <a:lstStyle/>
                    <a:p>
                      <a:pPr indent="0" lvl="0" marL="0" rtl="0" algn="r">
                        <a:lnSpc>
                          <a:spcPct val="115000"/>
                        </a:lnSpc>
                        <a:spcBef>
                          <a:spcPts val="0"/>
                        </a:spcBef>
                        <a:spcAft>
                          <a:spcPts val="0"/>
                        </a:spcAft>
                        <a:buNone/>
                      </a:pPr>
                      <a:r>
                        <a:rPr lang="en" sz="1050">
                          <a:solidFill>
                            <a:srgbClr val="212121"/>
                          </a:solidFill>
                          <a:highlight>
                            <a:srgbClr val="CFE2F3"/>
                          </a:highlight>
                          <a:latin typeface="Roboto"/>
                          <a:ea typeface="Roboto"/>
                          <a:cs typeface="Roboto"/>
                          <a:sym typeface="Roboto"/>
                        </a:rPr>
                        <a:t>4.65</a:t>
                      </a:r>
                      <a:endParaRPr sz="1050">
                        <a:solidFill>
                          <a:srgbClr val="212121"/>
                        </a:solidFill>
                        <a:highlight>
                          <a:srgbClr val="CFE2F3"/>
                        </a:highlight>
                        <a:latin typeface="Roboto"/>
                        <a:ea typeface="Roboto"/>
                        <a:cs typeface="Roboto"/>
                        <a:sym typeface="Roboto"/>
                      </a:endParaRPr>
                    </a:p>
                  </a:txBody>
                  <a:tcPr marT="66675" marB="66675" marR="66675" marL="66675">
                    <a:solidFill>
                      <a:srgbClr val="CFE2F3"/>
                    </a:solidFill>
                  </a:tcPr>
                </a:tc>
              </a:tr>
            </a:tbl>
          </a:graphicData>
        </a:graphic>
      </p:graphicFrame>
      <p:pic>
        <p:nvPicPr>
          <p:cNvPr descr="What does RMSE really mean?. Root Mean Square Error (RMSE) is a… | by James  Moody | Towards Data Science" id="620" name="Google Shape;620;p33"/>
          <p:cNvPicPr preferRelativeResize="0"/>
          <p:nvPr/>
        </p:nvPicPr>
        <p:blipFill>
          <a:blip r:embed="rId3">
            <a:alphaModFix/>
          </a:blip>
          <a:stretch>
            <a:fillRect/>
          </a:stretch>
        </p:blipFill>
        <p:spPr>
          <a:xfrm>
            <a:off x="3380625" y="4210575"/>
            <a:ext cx="2000575" cy="6254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4"/>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6" name="Google Shape;626;p34"/>
          <p:cNvSpPr/>
          <p:nvPr/>
        </p:nvSpPr>
        <p:spPr>
          <a:xfrm>
            <a:off x="875100" y="848675"/>
            <a:ext cx="1388604" cy="1458575"/>
          </a:xfrm>
          <a:custGeom>
            <a:rect b="b" l="l" r="r" t="t"/>
            <a:pathLst>
              <a:path extrusionOk="0" fill="none" h="11067" w="11067">
                <a:moveTo>
                  <a:pt x="7272" y="9707"/>
                </a:moveTo>
                <a:lnTo>
                  <a:pt x="7955" y="10390"/>
                </a:lnTo>
                <a:lnTo>
                  <a:pt x="7477" y="10868"/>
                </a:lnTo>
                <a:cubicBezTo>
                  <a:pt x="7401" y="10938"/>
                  <a:pt x="7453" y="11067"/>
                  <a:pt x="7558" y="11061"/>
                </a:cubicBezTo>
                <a:lnTo>
                  <a:pt x="10961" y="10962"/>
                </a:lnTo>
                <a:lnTo>
                  <a:pt x="11060" y="7559"/>
                </a:lnTo>
                <a:cubicBezTo>
                  <a:pt x="11066" y="7454"/>
                  <a:pt x="10938" y="7401"/>
                  <a:pt x="10868" y="7477"/>
                </a:cubicBezTo>
                <a:lnTo>
                  <a:pt x="10389" y="7950"/>
                </a:lnTo>
                <a:lnTo>
                  <a:pt x="9706" y="7273"/>
                </a:lnTo>
                <a:cubicBezTo>
                  <a:pt x="10500" y="5499"/>
                  <a:pt x="10173" y="3339"/>
                  <a:pt x="8714" y="1886"/>
                </a:cubicBezTo>
                <a:cubicBezTo>
                  <a:pt x="6829" y="1"/>
                  <a:pt x="3771" y="1"/>
                  <a:pt x="1885" y="1886"/>
                </a:cubicBezTo>
                <a:cubicBezTo>
                  <a:pt x="0" y="3771"/>
                  <a:pt x="0" y="6830"/>
                  <a:pt x="1885" y="8715"/>
                </a:cubicBezTo>
                <a:cubicBezTo>
                  <a:pt x="3345" y="10168"/>
                  <a:pt x="5498" y="10501"/>
                  <a:pt x="7272" y="9707"/>
                </a:cubicBezTo>
                <a:close/>
              </a:path>
            </a:pathLst>
          </a:custGeom>
          <a:noFill/>
          <a:ln cap="flat" cmpd="sng" w="19050">
            <a:solidFill>
              <a:schemeClr val="accent1"/>
            </a:solidFill>
            <a:prstDash val="solid"/>
            <a:miter lim="583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1C6"/>
              </a:solidFill>
            </a:endParaRPr>
          </a:p>
        </p:txBody>
      </p:sp>
      <p:sp>
        <p:nvSpPr>
          <p:cNvPr id="627" name="Google Shape;627;p34"/>
          <p:cNvSpPr/>
          <p:nvPr/>
        </p:nvSpPr>
        <p:spPr>
          <a:xfrm>
            <a:off x="2420219" y="1324843"/>
            <a:ext cx="1388479" cy="1458575"/>
          </a:xfrm>
          <a:custGeom>
            <a:rect b="b" l="l" r="r" t="t"/>
            <a:pathLst>
              <a:path extrusionOk="0" fill="none" h="11067" w="11066">
                <a:moveTo>
                  <a:pt x="9706" y="3794"/>
                </a:moveTo>
                <a:lnTo>
                  <a:pt x="10389" y="3111"/>
                </a:lnTo>
                <a:lnTo>
                  <a:pt x="10867" y="3590"/>
                </a:lnTo>
                <a:cubicBezTo>
                  <a:pt x="10943" y="3666"/>
                  <a:pt x="11066" y="3613"/>
                  <a:pt x="11066" y="3508"/>
                </a:cubicBezTo>
                <a:lnTo>
                  <a:pt x="10967" y="106"/>
                </a:lnTo>
                <a:lnTo>
                  <a:pt x="7558" y="6"/>
                </a:lnTo>
                <a:cubicBezTo>
                  <a:pt x="7459" y="1"/>
                  <a:pt x="7401" y="129"/>
                  <a:pt x="7476" y="199"/>
                </a:cubicBezTo>
                <a:lnTo>
                  <a:pt x="7955" y="678"/>
                </a:lnTo>
                <a:lnTo>
                  <a:pt x="7272" y="1361"/>
                </a:lnTo>
                <a:cubicBezTo>
                  <a:pt x="5498" y="567"/>
                  <a:pt x="3344" y="894"/>
                  <a:pt x="1885" y="2353"/>
                </a:cubicBezTo>
                <a:cubicBezTo>
                  <a:pt x="0" y="4238"/>
                  <a:pt x="0" y="7296"/>
                  <a:pt x="1885" y="9181"/>
                </a:cubicBezTo>
                <a:cubicBezTo>
                  <a:pt x="3770" y="11066"/>
                  <a:pt x="6829" y="11066"/>
                  <a:pt x="8714" y="9181"/>
                </a:cubicBezTo>
                <a:cubicBezTo>
                  <a:pt x="10173" y="7722"/>
                  <a:pt x="10506" y="5569"/>
                  <a:pt x="9706" y="3794"/>
                </a:cubicBezTo>
                <a:close/>
              </a:path>
            </a:pathLst>
          </a:custGeom>
          <a:noFill/>
          <a:ln cap="flat" cmpd="sng" w="19050">
            <a:solidFill>
              <a:schemeClr val="accent2"/>
            </a:solidFill>
            <a:prstDash val="solid"/>
            <a:miter lim="583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3965216" y="848675"/>
            <a:ext cx="1387851" cy="1458575"/>
          </a:xfrm>
          <a:custGeom>
            <a:rect b="b" l="l" r="r" t="t"/>
            <a:pathLst>
              <a:path extrusionOk="0" fill="none" h="11067" w="11061">
                <a:moveTo>
                  <a:pt x="7272" y="9707"/>
                </a:moveTo>
                <a:lnTo>
                  <a:pt x="7949" y="10390"/>
                </a:lnTo>
                <a:lnTo>
                  <a:pt x="7471" y="10868"/>
                </a:lnTo>
                <a:cubicBezTo>
                  <a:pt x="7401" y="10938"/>
                  <a:pt x="7453" y="11067"/>
                  <a:pt x="7558" y="11061"/>
                </a:cubicBezTo>
                <a:lnTo>
                  <a:pt x="10961" y="10962"/>
                </a:lnTo>
                <a:lnTo>
                  <a:pt x="11060" y="7559"/>
                </a:lnTo>
                <a:cubicBezTo>
                  <a:pt x="11060" y="7454"/>
                  <a:pt x="10938" y="7401"/>
                  <a:pt x="10862" y="7477"/>
                </a:cubicBezTo>
                <a:lnTo>
                  <a:pt x="10383" y="7950"/>
                </a:lnTo>
                <a:lnTo>
                  <a:pt x="9706" y="7273"/>
                </a:lnTo>
                <a:cubicBezTo>
                  <a:pt x="10500" y="5499"/>
                  <a:pt x="10167" y="3339"/>
                  <a:pt x="8714" y="1886"/>
                </a:cubicBezTo>
                <a:cubicBezTo>
                  <a:pt x="6829" y="1"/>
                  <a:pt x="3771" y="1"/>
                  <a:pt x="1886" y="1886"/>
                </a:cubicBezTo>
                <a:cubicBezTo>
                  <a:pt x="0" y="3771"/>
                  <a:pt x="0" y="6830"/>
                  <a:pt x="1886" y="8715"/>
                </a:cubicBezTo>
                <a:cubicBezTo>
                  <a:pt x="3339" y="10168"/>
                  <a:pt x="5492" y="10501"/>
                  <a:pt x="7272" y="9707"/>
                </a:cubicBezTo>
                <a:close/>
              </a:path>
            </a:pathLst>
          </a:custGeom>
          <a:noFill/>
          <a:ln cap="flat" cmpd="sng" w="19050">
            <a:solidFill>
              <a:schemeClr val="lt2"/>
            </a:solidFill>
            <a:prstDash val="solid"/>
            <a:miter lim="583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5509582" y="1324843"/>
            <a:ext cx="1388479" cy="1458575"/>
          </a:xfrm>
          <a:custGeom>
            <a:rect b="b" l="l" r="r" t="t"/>
            <a:pathLst>
              <a:path extrusionOk="0" fill="none" h="11067" w="11066">
                <a:moveTo>
                  <a:pt x="9706" y="3794"/>
                </a:moveTo>
                <a:lnTo>
                  <a:pt x="10389" y="3111"/>
                </a:lnTo>
                <a:lnTo>
                  <a:pt x="10862" y="3590"/>
                </a:lnTo>
                <a:cubicBezTo>
                  <a:pt x="10937" y="3666"/>
                  <a:pt x="11066" y="3613"/>
                  <a:pt x="11060" y="3508"/>
                </a:cubicBezTo>
                <a:lnTo>
                  <a:pt x="10961" y="106"/>
                </a:lnTo>
                <a:lnTo>
                  <a:pt x="7558" y="6"/>
                </a:lnTo>
                <a:cubicBezTo>
                  <a:pt x="7453" y="1"/>
                  <a:pt x="7401" y="129"/>
                  <a:pt x="7471" y="199"/>
                </a:cubicBezTo>
                <a:lnTo>
                  <a:pt x="7949" y="678"/>
                </a:lnTo>
                <a:lnTo>
                  <a:pt x="7272" y="1361"/>
                </a:lnTo>
                <a:cubicBezTo>
                  <a:pt x="5498" y="567"/>
                  <a:pt x="3339" y="894"/>
                  <a:pt x="1885" y="2353"/>
                </a:cubicBezTo>
                <a:cubicBezTo>
                  <a:pt x="0" y="4238"/>
                  <a:pt x="0" y="7296"/>
                  <a:pt x="1885" y="9181"/>
                </a:cubicBezTo>
                <a:cubicBezTo>
                  <a:pt x="3770" y="11066"/>
                  <a:pt x="6829" y="11066"/>
                  <a:pt x="8714" y="9181"/>
                </a:cubicBezTo>
                <a:cubicBezTo>
                  <a:pt x="10167" y="7722"/>
                  <a:pt x="10500" y="5569"/>
                  <a:pt x="9706" y="3794"/>
                </a:cubicBezTo>
                <a:close/>
              </a:path>
            </a:pathLst>
          </a:custGeom>
          <a:noFill/>
          <a:ln cap="flat" cmpd="sng" w="19050">
            <a:solidFill>
              <a:schemeClr val="accent3"/>
            </a:solidFill>
            <a:prstDash val="solid"/>
            <a:miter lim="583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7054552" y="909432"/>
            <a:ext cx="1214323" cy="1275512"/>
          </a:xfrm>
          <a:custGeom>
            <a:rect b="b" l="l" r="r" t="t"/>
            <a:pathLst>
              <a:path extrusionOk="0" fill="none" h="9678" w="9678">
                <a:moveTo>
                  <a:pt x="9677" y="4839"/>
                </a:moveTo>
                <a:cubicBezTo>
                  <a:pt x="9677" y="7512"/>
                  <a:pt x="7512" y="9678"/>
                  <a:pt x="4839" y="9678"/>
                </a:cubicBezTo>
                <a:cubicBezTo>
                  <a:pt x="2166" y="9678"/>
                  <a:pt x="1" y="7512"/>
                  <a:pt x="1" y="4839"/>
                </a:cubicBezTo>
                <a:cubicBezTo>
                  <a:pt x="1" y="2166"/>
                  <a:pt x="2166" y="1"/>
                  <a:pt x="4839" y="1"/>
                </a:cubicBezTo>
                <a:cubicBezTo>
                  <a:pt x="7512" y="1"/>
                  <a:pt x="9677" y="2166"/>
                  <a:pt x="9677" y="4839"/>
                </a:cubicBezTo>
                <a:close/>
              </a:path>
            </a:pathLst>
          </a:custGeom>
          <a:solidFill>
            <a:schemeClr val="lt1"/>
          </a:solidFill>
          <a:ln cap="flat" cmpd="sng" w="19050">
            <a:solidFill>
              <a:schemeClr val="lt1"/>
            </a:solidFill>
            <a:prstDash val="solid"/>
            <a:miter lim="583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34"/>
          <p:cNvGrpSpPr/>
          <p:nvPr/>
        </p:nvGrpSpPr>
        <p:grpSpPr>
          <a:xfrm>
            <a:off x="1330618" y="1325372"/>
            <a:ext cx="407301" cy="427274"/>
            <a:chOff x="2610855" y="1973070"/>
            <a:chExt cx="351728" cy="351290"/>
          </a:xfrm>
        </p:grpSpPr>
        <p:sp>
          <p:nvSpPr>
            <p:cNvPr id="632" name="Google Shape;632;p34"/>
            <p:cNvSpPr/>
            <p:nvPr/>
          </p:nvSpPr>
          <p:spPr>
            <a:xfrm>
              <a:off x="2805030" y="2055963"/>
              <a:ext cx="74117" cy="74875"/>
            </a:xfrm>
            <a:custGeom>
              <a:rect b="b" l="l" r="r" t="t"/>
              <a:pathLst>
                <a:path extrusionOk="0" h="691" w="684">
                  <a:moveTo>
                    <a:pt x="340" y="170"/>
                  </a:moveTo>
                  <a:cubicBezTo>
                    <a:pt x="386" y="170"/>
                    <a:pt x="432" y="186"/>
                    <a:pt x="467" y="218"/>
                  </a:cubicBezTo>
                  <a:cubicBezTo>
                    <a:pt x="502" y="253"/>
                    <a:pt x="520" y="300"/>
                    <a:pt x="520" y="346"/>
                  </a:cubicBezTo>
                  <a:cubicBezTo>
                    <a:pt x="520" y="393"/>
                    <a:pt x="502" y="440"/>
                    <a:pt x="467" y="469"/>
                  </a:cubicBezTo>
                  <a:cubicBezTo>
                    <a:pt x="432" y="504"/>
                    <a:pt x="386" y="521"/>
                    <a:pt x="340" y="521"/>
                  </a:cubicBezTo>
                  <a:cubicBezTo>
                    <a:pt x="294" y="521"/>
                    <a:pt x="248" y="504"/>
                    <a:pt x="216" y="469"/>
                  </a:cubicBezTo>
                  <a:cubicBezTo>
                    <a:pt x="181" y="440"/>
                    <a:pt x="164" y="393"/>
                    <a:pt x="164" y="346"/>
                  </a:cubicBezTo>
                  <a:cubicBezTo>
                    <a:pt x="164" y="300"/>
                    <a:pt x="181" y="253"/>
                    <a:pt x="216" y="218"/>
                  </a:cubicBezTo>
                  <a:cubicBezTo>
                    <a:pt x="248" y="186"/>
                    <a:pt x="294" y="170"/>
                    <a:pt x="340" y="170"/>
                  </a:cubicBezTo>
                  <a:close/>
                  <a:moveTo>
                    <a:pt x="342" y="1"/>
                  </a:moveTo>
                  <a:cubicBezTo>
                    <a:pt x="254" y="1"/>
                    <a:pt x="167" y="34"/>
                    <a:pt x="100" y="101"/>
                  </a:cubicBezTo>
                  <a:cubicBezTo>
                    <a:pt x="35" y="165"/>
                    <a:pt x="0" y="253"/>
                    <a:pt x="0" y="346"/>
                  </a:cubicBezTo>
                  <a:cubicBezTo>
                    <a:pt x="0" y="440"/>
                    <a:pt x="35" y="521"/>
                    <a:pt x="100" y="592"/>
                  </a:cubicBezTo>
                  <a:cubicBezTo>
                    <a:pt x="164" y="656"/>
                    <a:pt x="251" y="691"/>
                    <a:pt x="339" y="691"/>
                  </a:cubicBezTo>
                  <a:cubicBezTo>
                    <a:pt x="432" y="691"/>
                    <a:pt x="520" y="656"/>
                    <a:pt x="584" y="592"/>
                  </a:cubicBezTo>
                  <a:cubicBezTo>
                    <a:pt x="648" y="521"/>
                    <a:pt x="683" y="440"/>
                    <a:pt x="683" y="346"/>
                  </a:cubicBezTo>
                  <a:cubicBezTo>
                    <a:pt x="683" y="253"/>
                    <a:pt x="648" y="165"/>
                    <a:pt x="584" y="101"/>
                  </a:cubicBezTo>
                  <a:cubicBezTo>
                    <a:pt x="517" y="34"/>
                    <a:pt x="429"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4242"/>
                </a:solidFill>
              </a:endParaRPr>
            </a:p>
          </p:txBody>
        </p:sp>
        <p:sp>
          <p:nvSpPr>
            <p:cNvPr id="633" name="Google Shape;633;p34"/>
            <p:cNvSpPr/>
            <p:nvPr/>
          </p:nvSpPr>
          <p:spPr>
            <a:xfrm>
              <a:off x="2625375" y="1973070"/>
              <a:ext cx="337209" cy="336125"/>
            </a:xfrm>
            <a:custGeom>
              <a:rect b="b" l="l" r="r" t="t"/>
              <a:pathLst>
                <a:path extrusionOk="0" h="3102" w="3112">
                  <a:moveTo>
                    <a:pt x="878" y="837"/>
                  </a:moveTo>
                  <a:cubicBezTo>
                    <a:pt x="976" y="837"/>
                    <a:pt x="1060" y="857"/>
                    <a:pt x="1121" y="878"/>
                  </a:cubicBezTo>
                  <a:cubicBezTo>
                    <a:pt x="993" y="1006"/>
                    <a:pt x="870" y="1146"/>
                    <a:pt x="760" y="1298"/>
                  </a:cubicBezTo>
                  <a:cubicBezTo>
                    <a:pt x="614" y="1199"/>
                    <a:pt x="398" y="1181"/>
                    <a:pt x="252" y="1176"/>
                  </a:cubicBezTo>
                  <a:cubicBezTo>
                    <a:pt x="471" y="907"/>
                    <a:pt x="698" y="837"/>
                    <a:pt x="878" y="837"/>
                  </a:cubicBezTo>
                  <a:close/>
                  <a:moveTo>
                    <a:pt x="2936" y="178"/>
                  </a:moveTo>
                  <a:lnTo>
                    <a:pt x="2936" y="178"/>
                  </a:lnTo>
                  <a:cubicBezTo>
                    <a:pt x="2901" y="487"/>
                    <a:pt x="2721" y="1392"/>
                    <a:pt x="1816" y="2127"/>
                  </a:cubicBezTo>
                  <a:lnTo>
                    <a:pt x="1810" y="2127"/>
                  </a:lnTo>
                  <a:cubicBezTo>
                    <a:pt x="1676" y="2238"/>
                    <a:pt x="1524" y="2337"/>
                    <a:pt x="1372" y="2430"/>
                  </a:cubicBezTo>
                  <a:lnTo>
                    <a:pt x="678" y="1742"/>
                  </a:lnTo>
                  <a:cubicBezTo>
                    <a:pt x="1442" y="434"/>
                    <a:pt x="2627" y="213"/>
                    <a:pt x="2936" y="178"/>
                  </a:cubicBezTo>
                  <a:close/>
                  <a:moveTo>
                    <a:pt x="672" y="1964"/>
                  </a:moveTo>
                  <a:lnTo>
                    <a:pt x="1145" y="2436"/>
                  </a:lnTo>
                  <a:lnTo>
                    <a:pt x="929" y="2530"/>
                  </a:lnTo>
                  <a:lnTo>
                    <a:pt x="579" y="2179"/>
                  </a:lnTo>
                  <a:lnTo>
                    <a:pt x="672" y="1964"/>
                  </a:lnTo>
                  <a:close/>
                  <a:moveTo>
                    <a:pt x="2224" y="1981"/>
                  </a:moveTo>
                  <a:cubicBezTo>
                    <a:pt x="2283" y="2156"/>
                    <a:pt x="2341" y="2512"/>
                    <a:pt x="1927" y="2851"/>
                  </a:cubicBezTo>
                  <a:cubicBezTo>
                    <a:pt x="1927" y="2705"/>
                    <a:pt x="1903" y="2489"/>
                    <a:pt x="1804" y="2343"/>
                  </a:cubicBezTo>
                  <a:cubicBezTo>
                    <a:pt x="1833" y="2320"/>
                    <a:pt x="1863" y="2296"/>
                    <a:pt x="1892" y="2273"/>
                  </a:cubicBezTo>
                  <a:cubicBezTo>
                    <a:pt x="1909" y="2267"/>
                    <a:pt x="1921" y="2255"/>
                    <a:pt x="1933" y="2244"/>
                  </a:cubicBezTo>
                  <a:cubicBezTo>
                    <a:pt x="1956" y="2226"/>
                    <a:pt x="1979" y="2209"/>
                    <a:pt x="1997" y="2185"/>
                  </a:cubicBezTo>
                  <a:cubicBezTo>
                    <a:pt x="2079" y="2121"/>
                    <a:pt x="2154" y="2051"/>
                    <a:pt x="2224" y="1981"/>
                  </a:cubicBezTo>
                  <a:close/>
                  <a:moveTo>
                    <a:pt x="3036" y="1"/>
                  </a:moveTo>
                  <a:cubicBezTo>
                    <a:pt x="3032" y="1"/>
                    <a:pt x="3028" y="1"/>
                    <a:pt x="3024" y="2"/>
                  </a:cubicBezTo>
                  <a:cubicBezTo>
                    <a:pt x="3007" y="2"/>
                    <a:pt x="2621" y="8"/>
                    <a:pt x="2114" y="224"/>
                  </a:cubicBezTo>
                  <a:cubicBezTo>
                    <a:pt x="1810" y="353"/>
                    <a:pt x="1524" y="534"/>
                    <a:pt x="1267" y="761"/>
                  </a:cubicBezTo>
                  <a:cubicBezTo>
                    <a:pt x="1169" y="709"/>
                    <a:pt x="1034" y="669"/>
                    <a:pt x="883" y="669"/>
                  </a:cubicBezTo>
                  <a:cubicBezTo>
                    <a:pt x="612" y="669"/>
                    <a:pt x="288" y="797"/>
                    <a:pt x="18" y="1216"/>
                  </a:cubicBezTo>
                  <a:cubicBezTo>
                    <a:pt x="7" y="1234"/>
                    <a:pt x="1" y="1246"/>
                    <a:pt x="1" y="1263"/>
                  </a:cubicBezTo>
                  <a:cubicBezTo>
                    <a:pt x="1" y="1281"/>
                    <a:pt x="7" y="1292"/>
                    <a:pt x="18" y="1310"/>
                  </a:cubicBezTo>
                  <a:cubicBezTo>
                    <a:pt x="28" y="1330"/>
                    <a:pt x="56" y="1346"/>
                    <a:pt x="82" y="1346"/>
                  </a:cubicBezTo>
                  <a:cubicBezTo>
                    <a:pt x="86" y="1346"/>
                    <a:pt x="90" y="1346"/>
                    <a:pt x="94" y="1345"/>
                  </a:cubicBezTo>
                  <a:cubicBezTo>
                    <a:pt x="122" y="1342"/>
                    <a:pt x="162" y="1340"/>
                    <a:pt x="210" y="1340"/>
                  </a:cubicBezTo>
                  <a:cubicBezTo>
                    <a:pt x="352" y="1340"/>
                    <a:pt x="558" y="1359"/>
                    <a:pt x="672" y="1438"/>
                  </a:cubicBezTo>
                  <a:cubicBezTo>
                    <a:pt x="614" y="1526"/>
                    <a:pt x="555" y="1619"/>
                    <a:pt x="503" y="1713"/>
                  </a:cubicBezTo>
                  <a:cubicBezTo>
                    <a:pt x="497" y="1724"/>
                    <a:pt x="491" y="1736"/>
                    <a:pt x="491" y="1753"/>
                  </a:cubicBezTo>
                  <a:cubicBezTo>
                    <a:pt x="491" y="1777"/>
                    <a:pt x="503" y="1794"/>
                    <a:pt x="514" y="1812"/>
                  </a:cubicBezTo>
                  <a:lnTo>
                    <a:pt x="544" y="1841"/>
                  </a:lnTo>
                  <a:lnTo>
                    <a:pt x="404" y="2162"/>
                  </a:lnTo>
                  <a:cubicBezTo>
                    <a:pt x="398" y="2174"/>
                    <a:pt x="398" y="2185"/>
                    <a:pt x="398" y="2197"/>
                  </a:cubicBezTo>
                  <a:cubicBezTo>
                    <a:pt x="398" y="2220"/>
                    <a:pt x="404" y="2238"/>
                    <a:pt x="421" y="2255"/>
                  </a:cubicBezTo>
                  <a:lnTo>
                    <a:pt x="853" y="2687"/>
                  </a:lnTo>
                  <a:cubicBezTo>
                    <a:pt x="867" y="2705"/>
                    <a:pt x="889" y="2715"/>
                    <a:pt x="910" y="2715"/>
                  </a:cubicBezTo>
                  <a:cubicBezTo>
                    <a:pt x="923" y="2715"/>
                    <a:pt x="935" y="2711"/>
                    <a:pt x="946" y="2705"/>
                  </a:cubicBezTo>
                  <a:lnTo>
                    <a:pt x="1273" y="2565"/>
                  </a:lnTo>
                  <a:lnTo>
                    <a:pt x="1296" y="2594"/>
                  </a:lnTo>
                  <a:cubicBezTo>
                    <a:pt x="1313" y="2611"/>
                    <a:pt x="1334" y="2620"/>
                    <a:pt x="1355" y="2620"/>
                  </a:cubicBezTo>
                  <a:cubicBezTo>
                    <a:pt x="1369" y="2620"/>
                    <a:pt x="1384" y="2615"/>
                    <a:pt x="1396" y="2606"/>
                  </a:cubicBezTo>
                  <a:cubicBezTo>
                    <a:pt x="1489" y="2553"/>
                    <a:pt x="1582" y="2500"/>
                    <a:pt x="1670" y="2442"/>
                  </a:cubicBezTo>
                  <a:cubicBezTo>
                    <a:pt x="1769" y="2594"/>
                    <a:pt x="1769" y="2897"/>
                    <a:pt x="1758" y="3008"/>
                  </a:cubicBezTo>
                  <a:cubicBezTo>
                    <a:pt x="1752" y="3037"/>
                    <a:pt x="1769" y="3072"/>
                    <a:pt x="1798" y="3090"/>
                  </a:cubicBezTo>
                  <a:cubicBezTo>
                    <a:pt x="1810" y="3096"/>
                    <a:pt x="1822" y="3102"/>
                    <a:pt x="1839" y="3102"/>
                  </a:cubicBezTo>
                  <a:cubicBezTo>
                    <a:pt x="1857" y="3102"/>
                    <a:pt x="1868" y="3096"/>
                    <a:pt x="1886" y="3090"/>
                  </a:cubicBezTo>
                  <a:cubicBezTo>
                    <a:pt x="2534" y="2670"/>
                    <a:pt x="2487" y="2115"/>
                    <a:pt x="2347" y="1847"/>
                  </a:cubicBezTo>
                  <a:cubicBezTo>
                    <a:pt x="3082" y="995"/>
                    <a:pt x="3112" y="96"/>
                    <a:pt x="3112" y="84"/>
                  </a:cubicBezTo>
                  <a:cubicBezTo>
                    <a:pt x="3112" y="61"/>
                    <a:pt x="3100" y="43"/>
                    <a:pt x="3082" y="26"/>
                  </a:cubicBezTo>
                  <a:cubicBezTo>
                    <a:pt x="3073" y="11"/>
                    <a:pt x="3055" y="1"/>
                    <a:pt x="30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4242"/>
                </a:solidFill>
              </a:endParaRPr>
            </a:p>
          </p:txBody>
        </p:sp>
        <p:sp>
          <p:nvSpPr>
            <p:cNvPr id="634" name="Google Shape;634;p34"/>
            <p:cNvSpPr/>
            <p:nvPr/>
          </p:nvSpPr>
          <p:spPr>
            <a:xfrm>
              <a:off x="2616598" y="2252845"/>
              <a:ext cx="65881" cy="66423"/>
            </a:xfrm>
            <a:custGeom>
              <a:rect b="b" l="l" r="r" t="t"/>
              <a:pathLst>
                <a:path extrusionOk="0" h="613" w="608">
                  <a:moveTo>
                    <a:pt x="525" y="0"/>
                  </a:moveTo>
                  <a:cubicBezTo>
                    <a:pt x="502" y="0"/>
                    <a:pt x="485" y="6"/>
                    <a:pt x="467" y="24"/>
                  </a:cubicBezTo>
                  <a:lnTo>
                    <a:pt x="23" y="467"/>
                  </a:lnTo>
                  <a:cubicBezTo>
                    <a:pt x="6" y="485"/>
                    <a:pt x="0" y="502"/>
                    <a:pt x="0" y="525"/>
                  </a:cubicBezTo>
                  <a:cubicBezTo>
                    <a:pt x="0" y="549"/>
                    <a:pt x="6" y="572"/>
                    <a:pt x="23" y="584"/>
                  </a:cubicBezTo>
                  <a:cubicBezTo>
                    <a:pt x="41" y="601"/>
                    <a:pt x="58" y="613"/>
                    <a:pt x="82" y="613"/>
                  </a:cubicBezTo>
                  <a:cubicBezTo>
                    <a:pt x="105" y="613"/>
                    <a:pt x="123" y="601"/>
                    <a:pt x="140" y="584"/>
                  </a:cubicBezTo>
                  <a:lnTo>
                    <a:pt x="584" y="140"/>
                  </a:lnTo>
                  <a:cubicBezTo>
                    <a:pt x="601" y="129"/>
                    <a:pt x="607" y="105"/>
                    <a:pt x="607" y="82"/>
                  </a:cubicBezTo>
                  <a:cubicBezTo>
                    <a:pt x="607" y="59"/>
                    <a:pt x="601" y="41"/>
                    <a:pt x="584" y="24"/>
                  </a:cubicBezTo>
                  <a:cubicBezTo>
                    <a:pt x="566" y="6"/>
                    <a:pt x="549" y="0"/>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4242"/>
                </a:solidFill>
              </a:endParaRPr>
            </a:p>
          </p:txBody>
        </p:sp>
        <p:sp>
          <p:nvSpPr>
            <p:cNvPr id="635" name="Google Shape;635;p34"/>
            <p:cNvSpPr/>
            <p:nvPr/>
          </p:nvSpPr>
          <p:spPr>
            <a:xfrm>
              <a:off x="2610855" y="2232582"/>
              <a:ext cx="52012" cy="51903"/>
            </a:xfrm>
            <a:custGeom>
              <a:rect b="b" l="l" r="r" t="t"/>
              <a:pathLst>
                <a:path extrusionOk="0" h="479" w="480">
                  <a:moveTo>
                    <a:pt x="397" y="0"/>
                  </a:moveTo>
                  <a:cubicBezTo>
                    <a:pt x="374" y="0"/>
                    <a:pt x="351" y="12"/>
                    <a:pt x="333" y="24"/>
                  </a:cubicBezTo>
                  <a:lnTo>
                    <a:pt x="30" y="333"/>
                  </a:lnTo>
                  <a:cubicBezTo>
                    <a:pt x="12" y="351"/>
                    <a:pt x="1" y="374"/>
                    <a:pt x="1" y="391"/>
                  </a:cubicBezTo>
                  <a:cubicBezTo>
                    <a:pt x="1" y="415"/>
                    <a:pt x="12" y="438"/>
                    <a:pt x="30" y="456"/>
                  </a:cubicBezTo>
                  <a:cubicBezTo>
                    <a:pt x="41" y="467"/>
                    <a:pt x="65" y="479"/>
                    <a:pt x="88" y="479"/>
                  </a:cubicBezTo>
                  <a:cubicBezTo>
                    <a:pt x="106" y="479"/>
                    <a:pt x="129" y="467"/>
                    <a:pt x="146" y="456"/>
                  </a:cubicBezTo>
                  <a:lnTo>
                    <a:pt x="456" y="146"/>
                  </a:lnTo>
                  <a:cubicBezTo>
                    <a:pt x="467" y="129"/>
                    <a:pt x="479" y="105"/>
                    <a:pt x="479" y="88"/>
                  </a:cubicBezTo>
                  <a:cubicBezTo>
                    <a:pt x="479" y="65"/>
                    <a:pt x="467" y="41"/>
                    <a:pt x="456" y="24"/>
                  </a:cubicBezTo>
                  <a:cubicBezTo>
                    <a:pt x="438" y="12"/>
                    <a:pt x="415" y="0"/>
                    <a:pt x="3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4242"/>
                </a:solidFill>
              </a:endParaRPr>
            </a:p>
          </p:txBody>
        </p:sp>
        <p:sp>
          <p:nvSpPr>
            <p:cNvPr id="636" name="Google Shape;636;p34"/>
            <p:cNvSpPr/>
            <p:nvPr/>
          </p:nvSpPr>
          <p:spPr>
            <a:xfrm>
              <a:off x="2651381" y="2272999"/>
              <a:ext cx="51253" cy="51361"/>
            </a:xfrm>
            <a:custGeom>
              <a:rect b="b" l="l" r="r" t="t"/>
              <a:pathLst>
                <a:path extrusionOk="0" h="474" w="473">
                  <a:moveTo>
                    <a:pt x="391" y="1"/>
                  </a:moveTo>
                  <a:cubicBezTo>
                    <a:pt x="368" y="1"/>
                    <a:pt x="344" y="7"/>
                    <a:pt x="333" y="24"/>
                  </a:cubicBezTo>
                  <a:lnTo>
                    <a:pt x="23" y="334"/>
                  </a:lnTo>
                  <a:cubicBezTo>
                    <a:pt x="6" y="345"/>
                    <a:pt x="0" y="369"/>
                    <a:pt x="0" y="392"/>
                  </a:cubicBezTo>
                  <a:cubicBezTo>
                    <a:pt x="0" y="415"/>
                    <a:pt x="6" y="433"/>
                    <a:pt x="23" y="450"/>
                  </a:cubicBezTo>
                  <a:cubicBezTo>
                    <a:pt x="35" y="468"/>
                    <a:pt x="58" y="474"/>
                    <a:pt x="82" y="474"/>
                  </a:cubicBezTo>
                  <a:cubicBezTo>
                    <a:pt x="99" y="474"/>
                    <a:pt x="123" y="468"/>
                    <a:pt x="140" y="450"/>
                  </a:cubicBezTo>
                  <a:lnTo>
                    <a:pt x="449" y="141"/>
                  </a:lnTo>
                  <a:cubicBezTo>
                    <a:pt x="467" y="124"/>
                    <a:pt x="473" y="106"/>
                    <a:pt x="473" y="83"/>
                  </a:cubicBezTo>
                  <a:cubicBezTo>
                    <a:pt x="473" y="59"/>
                    <a:pt x="467" y="42"/>
                    <a:pt x="449" y="24"/>
                  </a:cubicBezTo>
                  <a:cubicBezTo>
                    <a:pt x="432" y="7"/>
                    <a:pt x="414" y="1"/>
                    <a:pt x="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4242"/>
                </a:solidFill>
              </a:endParaRPr>
            </a:p>
          </p:txBody>
        </p:sp>
      </p:grpSp>
      <p:grpSp>
        <p:nvGrpSpPr>
          <p:cNvPr id="637" name="Google Shape;637;p34"/>
          <p:cNvGrpSpPr/>
          <p:nvPr/>
        </p:nvGrpSpPr>
        <p:grpSpPr>
          <a:xfrm>
            <a:off x="4461832" y="1356960"/>
            <a:ext cx="394879" cy="442038"/>
            <a:chOff x="6242088" y="2432065"/>
            <a:chExt cx="341001" cy="363428"/>
          </a:xfrm>
        </p:grpSpPr>
        <p:sp>
          <p:nvSpPr>
            <p:cNvPr id="638" name="Google Shape;638;p34"/>
            <p:cNvSpPr/>
            <p:nvPr/>
          </p:nvSpPr>
          <p:spPr>
            <a:xfrm>
              <a:off x="6285106" y="2486785"/>
              <a:ext cx="254315" cy="254315"/>
            </a:xfrm>
            <a:custGeom>
              <a:rect b="b" l="l" r="r" t="t"/>
              <a:pathLst>
                <a:path extrusionOk="0" h="2347" w="2347">
                  <a:moveTo>
                    <a:pt x="1174" y="719"/>
                  </a:moveTo>
                  <a:cubicBezTo>
                    <a:pt x="1425" y="719"/>
                    <a:pt x="1629" y="923"/>
                    <a:pt x="1629" y="1174"/>
                  </a:cubicBezTo>
                  <a:cubicBezTo>
                    <a:pt x="1629" y="1419"/>
                    <a:pt x="1425" y="1623"/>
                    <a:pt x="1174" y="1623"/>
                  </a:cubicBezTo>
                  <a:cubicBezTo>
                    <a:pt x="929" y="1623"/>
                    <a:pt x="725" y="1419"/>
                    <a:pt x="725" y="1174"/>
                  </a:cubicBezTo>
                  <a:cubicBezTo>
                    <a:pt x="725" y="923"/>
                    <a:pt x="929" y="719"/>
                    <a:pt x="1174" y="719"/>
                  </a:cubicBezTo>
                  <a:close/>
                  <a:moveTo>
                    <a:pt x="1174" y="608"/>
                  </a:moveTo>
                  <a:cubicBezTo>
                    <a:pt x="865" y="608"/>
                    <a:pt x="614" y="859"/>
                    <a:pt x="614" y="1174"/>
                  </a:cubicBezTo>
                  <a:cubicBezTo>
                    <a:pt x="614" y="1483"/>
                    <a:pt x="865" y="1734"/>
                    <a:pt x="1174" y="1734"/>
                  </a:cubicBezTo>
                  <a:cubicBezTo>
                    <a:pt x="1483" y="1734"/>
                    <a:pt x="1740" y="1483"/>
                    <a:pt x="1740" y="1174"/>
                  </a:cubicBezTo>
                  <a:cubicBezTo>
                    <a:pt x="1740" y="864"/>
                    <a:pt x="1489" y="608"/>
                    <a:pt x="1174" y="608"/>
                  </a:cubicBezTo>
                  <a:close/>
                  <a:moveTo>
                    <a:pt x="1285" y="106"/>
                  </a:moveTo>
                  <a:cubicBezTo>
                    <a:pt x="1302" y="106"/>
                    <a:pt x="1308" y="117"/>
                    <a:pt x="1308" y="129"/>
                  </a:cubicBezTo>
                  <a:lnTo>
                    <a:pt x="1308" y="409"/>
                  </a:lnTo>
                  <a:lnTo>
                    <a:pt x="1355" y="421"/>
                  </a:lnTo>
                  <a:cubicBezTo>
                    <a:pt x="1431" y="438"/>
                    <a:pt x="1512" y="473"/>
                    <a:pt x="1582" y="514"/>
                  </a:cubicBezTo>
                  <a:lnTo>
                    <a:pt x="1617" y="538"/>
                  </a:lnTo>
                  <a:lnTo>
                    <a:pt x="1816" y="339"/>
                  </a:lnTo>
                  <a:cubicBezTo>
                    <a:pt x="1822" y="333"/>
                    <a:pt x="1828" y="333"/>
                    <a:pt x="1833" y="333"/>
                  </a:cubicBezTo>
                  <a:cubicBezTo>
                    <a:pt x="1839" y="333"/>
                    <a:pt x="1845" y="333"/>
                    <a:pt x="1851" y="339"/>
                  </a:cubicBezTo>
                  <a:lnTo>
                    <a:pt x="2009" y="497"/>
                  </a:lnTo>
                  <a:cubicBezTo>
                    <a:pt x="2014" y="503"/>
                    <a:pt x="2014" y="520"/>
                    <a:pt x="2009" y="532"/>
                  </a:cubicBezTo>
                  <a:lnTo>
                    <a:pt x="1810" y="730"/>
                  </a:lnTo>
                  <a:lnTo>
                    <a:pt x="1833" y="765"/>
                  </a:lnTo>
                  <a:cubicBezTo>
                    <a:pt x="1874" y="835"/>
                    <a:pt x="1903" y="911"/>
                    <a:pt x="1927" y="993"/>
                  </a:cubicBezTo>
                  <a:lnTo>
                    <a:pt x="1933" y="1034"/>
                  </a:lnTo>
                  <a:lnTo>
                    <a:pt x="2219" y="1034"/>
                  </a:lnTo>
                  <a:cubicBezTo>
                    <a:pt x="2230" y="1034"/>
                    <a:pt x="2242" y="1045"/>
                    <a:pt x="2242" y="1057"/>
                  </a:cubicBezTo>
                  <a:lnTo>
                    <a:pt x="2242" y="1279"/>
                  </a:lnTo>
                  <a:cubicBezTo>
                    <a:pt x="2242" y="1296"/>
                    <a:pt x="2230" y="1308"/>
                    <a:pt x="2219" y="1308"/>
                  </a:cubicBezTo>
                  <a:lnTo>
                    <a:pt x="1933" y="1308"/>
                  </a:lnTo>
                  <a:lnTo>
                    <a:pt x="1927" y="1349"/>
                  </a:lnTo>
                  <a:cubicBezTo>
                    <a:pt x="1903" y="1431"/>
                    <a:pt x="1874" y="1506"/>
                    <a:pt x="1833" y="1576"/>
                  </a:cubicBezTo>
                  <a:lnTo>
                    <a:pt x="1810" y="1611"/>
                  </a:lnTo>
                  <a:lnTo>
                    <a:pt x="2009" y="1810"/>
                  </a:lnTo>
                  <a:cubicBezTo>
                    <a:pt x="2014" y="1816"/>
                    <a:pt x="2014" y="1822"/>
                    <a:pt x="2014" y="1827"/>
                  </a:cubicBezTo>
                  <a:cubicBezTo>
                    <a:pt x="2014" y="1833"/>
                    <a:pt x="2014" y="1839"/>
                    <a:pt x="2009" y="1845"/>
                  </a:cubicBezTo>
                  <a:lnTo>
                    <a:pt x="1851" y="2003"/>
                  </a:lnTo>
                  <a:cubicBezTo>
                    <a:pt x="1845" y="2008"/>
                    <a:pt x="1839" y="2008"/>
                    <a:pt x="1833" y="2008"/>
                  </a:cubicBezTo>
                  <a:cubicBezTo>
                    <a:pt x="1828" y="2008"/>
                    <a:pt x="1822" y="2008"/>
                    <a:pt x="1816" y="2003"/>
                  </a:cubicBezTo>
                  <a:lnTo>
                    <a:pt x="1617" y="1804"/>
                  </a:lnTo>
                  <a:lnTo>
                    <a:pt x="1582" y="1827"/>
                  </a:lnTo>
                  <a:cubicBezTo>
                    <a:pt x="1507" y="1868"/>
                    <a:pt x="1431" y="1897"/>
                    <a:pt x="1355" y="1921"/>
                  </a:cubicBezTo>
                  <a:lnTo>
                    <a:pt x="1308" y="1927"/>
                  </a:lnTo>
                  <a:lnTo>
                    <a:pt x="1308" y="2213"/>
                  </a:lnTo>
                  <a:cubicBezTo>
                    <a:pt x="1308" y="2224"/>
                    <a:pt x="1302" y="2236"/>
                    <a:pt x="1285" y="2236"/>
                  </a:cubicBezTo>
                  <a:lnTo>
                    <a:pt x="1063" y="2236"/>
                  </a:lnTo>
                  <a:cubicBezTo>
                    <a:pt x="1051" y="2236"/>
                    <a:pt x="1040" y="2224"/>
                    <a:pt x="1040" y="2213"/>
                  </a:cubicBezTo>
                  <a:lnTo>
                    <a:pt x="1040" y="1927"/>
                  </a:lnTo>
                  <a:lnTo>
                    <a:pt x="999" y="1921"/>
                  </a:lnTo>
                  <a:cubicBezTo>
                    <a:pt x="917" y="1897"/>
                    <a:pt x="841" y="1868"/>
                    <a:pt x="771" y="1827"/>
                  </a:cubicBezTo>
                  <a:lnTo>
                    <a:pt x="736" y="1804"/>
                  </a:lnTo>
                  <a:lnTo>
                    <a:pt x="538" y="2003"/>
                  </a:lnTo>
                  <a:cubicBezTo>
                    <a:pt x="532" y="2008"/>
                    <a:pt x="525" y="2011"/>
                    <a:pt x="518" y="2011"/>
                  </a:cubicBezTo>
                  <a:cubicBezTo>
                    <a:pt x="511" y="2011"/>
                    <a:pt x="506" y="2008"/>
                    <a:pt x="503" y="2003"/>
                  </a:cubicBezTo>
                  <a:lnTo>
                    <a:pt x="345" y="1845"/>
                  </a:lnTo>
                  <a:cubicBezTo>
                    <a:pt x="339" y="1839"/>
                    <a:pt x="339" y="1833"/>
                    <a:pt x="339" y="1827"/>
                  </a:cubicBezTo>
                  <a:cubicBezTo>
                    <a:pt x="339" y="1822"/>
                    <a:pt x="339" y="1816"/>
                    <a:pt x="345" y="1810"/>
                  </a:cubicBezTo>
                  <a:lnTo>
                    <a:pt x="544" y="1611"/>
                  </a:lnTo>
                  <a:lnTo>
                    <a:pt x="520" y="1576"/>
                  </a:lnTo>
                  <a:cubicBezTo>
                    <a:pt x="479" y="1506"/>
                    <a:pt x="444" y="1431"/>
                    <a:pt x="427" y="1349"/>
                  </a:cubicBezTo>
                  <a:lnTo>
                    <a:pt x="415" y="1308"/>
                  </a:lnTo>
                  <a:lnTo>
                    <a:pt x="135" y="1308"/>
                  </a:lnTo>
                  <a:cubicBezTo>
                    <a:pt x="123" y="1308"/>
                    <a:pt x="112" y="1296"/>
                    <a:pt x="112" y="1279"/>
                  </a:cubicBezTo>
                  <a:lnTo>
                    <a:pt x="112" y="1057"/>
                  </a:lnTo>
                  <a:cubicBezTo>
                    <a:pt x="112" y="1045"/>
                    <a:pt x="123" y="1034"/>
                    <a:pt x="135" y="1034"/>
                  </a:cubicBezTo>
                  <a:lnTo>
                    <a:pt x="415" y="1034"/>
                  </a:lnTo>
                  <a:lnTo>
                    <a:pt x="427" y="993"/>
                  </a:lnTo>
                  <a:cubicBezTo>
                    <a:pt x="444" y="911"/>
                    <a:pt x="479" y="835"/>
                    <a:pt x="520" y="765"/>
                  </a:cubicBezTo>
                  <a:lnTo>
                    <a:pt x="544" y="730"/>
                  </a:lnTo>
                  <a:lnTo>
                    <a:pt x="345" y="532"/>
                  </a:lnTo>
                  <a:cubicBezTo>
                    <a:pt x="333" y="520"/>
                    <a:pt x="333" y="503"/>
                    <a:pt x="345" y="497"/>
                  </a:cubicBezTo>
                  <a:lnTo>
                    <a:pt x="503" y="339"/>
                  </a:lnTo>
                  <a:cubicBezTo>
                    <a:pt x="506" y="333"/>
                    <a:pt x="511" y="330"/>
                    <a:pt x="518" y="330"/>
                  </a:cubicBezTo>
                  <a:cubicBezTo>
                    <a:pt x="525" y="330"/>
                    <a:pt x="532" y="333"/>
                    <a:pt x="538" y="339"/>
                  </a:cubicBezTo>
                  <a:lnTo>
                    <a:pt x="736" y="538"/>
                  </a:lnTo>
                  <a:lnTo>
                    <a:pt x="771" y="514"/>
                  </a:lnTo>
                  <a:cubicBezTo>
                    <a:pt x="841" y="473"/>
                    <a:pt x="917" y="438"/>
                    <a:pt x="999" y="421"/>
                  </a:cubicBezTo>
                  <a:lnTo>
                    <a:pt x="1040" y="409"/>
                  </a:lnTo>
                  <a:lnTo>
                    <a:pt x="1040" y="129"/>
                  </a:lnTo>
                  <a:cubicBezTo>
                    <a:pt x="1040" y="117"/>
                    <a:pt x="1051" y="106"/>
                    <a:pt x="1063" y="106"/>
                  </a:cubicBezTo>
                  <a:close/>
                  <a:moveTo>
                    <a:pt x="1063" y="1"/>
                  </a:moveTo>
                  <a:cubicBezTo>
                    <a:pt x="993" y="1"/>
                    <a:pt x="929" y="59"/>
                    <a:pt x="929" y="135"/>
                  </a:cubicBezTo>
                  <a:lnTo>
                    <a:pt x="929" y="327"/>
                  </a:lnTo>
                  <a:cubicBezTo>
                    <a:pt x="870" y="345"/>
                    <a:pt x="812" y="368"/>
                    <a:pt x="754" y="403"/>
                  </a:cubicBezTo>
                  <a:lnTo>
                    <a:pt x="614" y="263"/>
                  </a:lnTo>
                  <a:cubicBezTo>
                    <a:pt x="587" y="237"/>
                    <a:pt x="554" y="224"/>
                    <a:pt x="520" y="224"/>
                  </a:cubicBezTo>
                  <a:cubicBezTo>
                    <a:pt x="487" y="224"/>
                    <a:pt x="453" y="237"/>
                    <a:pt x="427" y="263"/>
                  </a:cubicBezTo>
                  <a:lnTo>
                    <a:pt x="269" y="421"/>
                  </a:lnTo>
                  <a:cubicBezTo>
                    <a:pt x="217" y="473"/>
                    <a:pt x="217" y="555"/>
                    <a:pt x="269" y="608"/>
                  </a:cubicBezTo>
                  <a:lnTo>
                    <a:pt x="404" y="748"/>
                  </a:lnTo>
                  <a:cubicBezTo>
                    <a:pt x="374" y="806"/>
                    <a:pt x="351" y="864"/>
                    <a:pt x="333" y="929"/>
                  </a:cubicBezTo>
                  <a:lnTo>
                    <a:pt x="135" y="929"/>
                  </a:lnTo>
                  <a:cubicBezTo>
                    <a:pt x="65" y="929"/>
                    <a:pt x="1" y="987"/>
                    <a:pt x="1" y="1063"/>
                  </a:cubicBezTo>
                  <a:lnTo>
                    <a:pt x="1" y="1285"/>
                  </a:lnTo>
                  <a:cubicBezTo>
                    <a:pt x="1" y="1355"/>
                    <a:pt x="65" y="1419"/>
                    <a:pt x="135" y="1419"/>
                  </a:cubicBezTo>
                  <a:lnTo>
                    <a:pt x="333" y="1419"/>
                  </a:lnTo>
                  <a:cubicBezTo>
                    <a:pt x="351" y="1477"/>
                    <a:pt x="374" y="1541"/>
                    <a:pt x="404" y="1594"/>
                  </a:cubicBezTo>
                  <a:lnTo>
                    <a:pt x="269" y="1734"/>
                  </a:lnTo>
                  <a:cubicBezTo>
                    <a:pt x="240" y="1757"/>
                    <a:pt x="228" y="1792"/>
                    <a:pt x="228" y="1827"/>
                  </a:cubicBezTo>
                  <a:cubicBezTo>
                    <a:pt x="228" y="1862"/>
                    <a:pt x="240" y="1897"/>
                    <a:pt x="269" y="1921"/>
                  </a:cubicBezTo>
                  <a:lnTo>
                    <a:pt x="427" y="2078"/>
                  </a:lnTo>
                  <a:cubicBezTo>
                    <a:pt x="450" y="2105"/>
                    <a:pt x="484" y="2118"/>
                    <a:pt x="518" y="2118"/>
                  </a:cubicBezTo>
                  <a:cubicBezTo>
                    <a:pt x="552" y="2118"/>
                    <a:pt x="587" y="2105"/>
                    <a:pt x="614" y="2078"/>
                  </a:cubicBezTo>
                  <a:lnTo>
                    <a:pt x="754" y="1944"/>
                  </a:lnTo>
                  <a:cubicBezTo>
                    <a:pt x="812" y="1973"/>
                    <a:pt x="870" y="1997"/>
                    <a:pt x="929" y="2014"/>
                  </a:cubicBezTo>
                  <a:lnTo>
                    <a:pt x="929" y="2213"/>
                  </a:lnTo>
                  <a:cubicBezTo>
                    <a:pt x="929" y="2283"/>
                    <a:pt x="993" y="2347"/>
                    <a:pt x="1063" y="2347"/>
                  </a:cubicBezTo>
                  <a:lnTo>
                    <a:pt x="1285" y="2347"/>
                  </a:lnTo>
                  <a:cubicBezTo>
                    <a:pt x="1361" y="2347"/>
                    <a:pt x="1419" y="2283"/>
                    <a:pt x="1419" y="2213"/>
                  </a:cubicBezTo>
                  <a:lnTo>
                    <a:pt x="1419" y="2014"/>
                  </a:lnTo>
                  <a:cubicBezTo>
                    <a:pt x="1483" y="1997"/>
                    <a:pt x="1542" y="1973"/>
                    <a:pt x="1600" y="1944"/>
                  </a:cubicBezTo>
                  <a:lnTo>
                    <a:pt x="1740" y="2078"/>
                  </a:lnTo>
                  <a:cubicBezTo>
                    <a:pt x="1763" y="2105"/>
                    <a:pt x="1797" y="2118"/>
                    <a:pt x="1831" y="2118"/>
                  </a:cubicBezTo>
                  <a:cubicBezTo>
                    <a:pt x="1866" y="2118"/>
                    <a:pt x="1901" y="2105"/>
                    <a:pt x="1927" y="2078"/>
                  </a:cubicBezTo>
                  <a:lnTo>
                    <a:pt x="2084" y="1921"/>
                  </a:lnTo>
                  <a:cubicBezTo>
                    <a:pt x="2108" y="1897"/>
                    <a:pt x="2125" y="1862"/>
                    <a:pt x="2125" y="1827"/>
                  </a:cubicBezTo>
                  <a:cubicBezTo>
                    <a:pt x="2125" y="1792"/>
                    <a:pt x="2108" y="1757"/>
                    <a:pt x="2084" y="1734"/>
                  </a:cubicBezTo>
                  <a:lnTo>
                    <a:pt x="1944" y="1594"/>
                  </a:lnTo>
                  <a:cubicBezTo>
                    <a:pt x="1979" y="1541"/>
                    <a:pt x="2003" y="1477"/>
                    <a:pt x="2020" y="1419"/>
                  </a:cubicBezTo>
                  <a:lnTo>
                    <a:pt x="2219" y="1419"/>
                  </a:lnTo>
                  <a:cubicBezTo>
                    <a:pt x="2289" y="1419"/>
                    <a:pt x="2347" y="1355"/>
                    <a:pt x="2347" y="1285"/>
                  </a:cubicBezTo>
                  <a:lnTo>
                    <a:pt x="2347" y="1063"/>
                  </a:lnTo>
                  <a:cubicBezTo>
                    <a:pt x="2347" y="987"/>
                    <a:pt x="2289" y="929"/>
                    <a:pt x="2219" y="929"/>
                  </a:cubicBezTo>
                  <a:lnTo>
                    <a:pt x="2020" y="929"/>
                  </a:lnTo>
                  <a:cubicBezTo>
                    <a:pt x="2003" y="864"/>
                    <a:pt x="1979" y="806"/>
                    <a:pt x="1944" y="748"/>
                  </a:cubicBezTo>
                  <a:lnTo>
                    <a:pt x="2084" y="608"/>
                  </a:lnTo>
                  <a:cubicBezTo>
                    <a:pt x="2137" y="561"/>
                    <a:pt x="2137" y="473"/>
                    <a:pt x="2084" y="421"/>
                  </a:cubicBezTo>
                  <a:lnTo>
                    <a:pt x="1927" y="263"/>
                  </a:lnTo>
                  <a:cubicBezTo>
                    <a:pt x="1903" y="237"/>
                    <a:pt x="1868" y="224"/>
                    <a:pt x="1833" y="224"/>
                  </a:cubicBezTo>
                  <a:cubicBezTo>
                    <a:pt x="1798" y="224"/>
                    <a:pt x="1763" y="237"/>
                    <a:pt x="1740" y="263"/>
                  </a:cubicBezTo>
                  <a:lnTo>
                    <a:pt x="1600" y="403"/>
                  </a:lnTo>
                  <a:cubicBezTo>
                    <a:pt x="1542" y="368"/>
                    <a:pt x="1483" y="345"/>
                    <a:pt x="1419" y="327"/>
                  </a:cubicBezTo>
                  <a:lnTo>
                    <a:pt x="1419" y="135"/>
                  </a:lnTo>
                  <a:cubicBezTo>
                    <a:pt x="1419" y="59"/>
                    <a:pt x="1361" y="1"/>
                    <a:pt x="1285" y="1"/>
                  </a:cubicBez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6379375" y="2580405"/>
              <a:ext cx="66532" cy="66532"/>
            </a:xfrm>
            <a:custGeom>
              <a:rect b="b" l="l" r="r" t="t"/>
              <a:pathLst>
                <a:path extrusionOk="0" h="614" w="614">
                  <a:moveTo>
                    <a:pt x="304" y="0"/>
                  </a:moveTo>
                  <a:cubicBezTo>
                    <a:pt x="140" y="0"/>
                    <a:pt x="0" y="141"/>
                    <a:pt x="0" y="310"/>
                  </a:cubicBezTo>
                  <a:cubicBezTo>
                    <a:pt x="0" y="473"/>
                    <a:pt x="140" y="613"/>
                    <a:pt x="304" y="613"/>
                  </a:cubicBezTo>
                  <a:cubicBezTo>
                    <a:pt x="473" y="613"/>
                    <a:pt x="613" y="473"/>
                    <a:pt x="613" y="310"/>
                  </a:cubicBezTo>
                  <a:cubicBezTo>
                    <a:pt x="613" y="141"/>
                    <a:pt x="473" y="0"/>
                    <a:pt x="304" y="0"/>
                  </a:cubicBez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6242088" y="2432065"/>
              <a:ext cx="313153" cy="178140"/>
            </a:xfrm>
            <a:custGeom>
              <a:rect b="b" l="l" r="r" t="t"/>
              <a:pathLst>
                <a:path extrusionOk="0" h="1644" w="2890">
                  <a:moveTo>
                    <a:pt x="1572" y="0"/>
                  </a:moveTo>
                  <a:cubicBezTo>
                    <a:pt x="1170" y="0"/>
                    <a:pt x="768" y="153"/>
                    <a:pt x="462" y="459"/>
                  </a:cubicBezTo>
                  <a:cubicBezTo>
                    <a:pt x="164" y="757"/>
                    <a:pt x="1" y="1153"/>
                    <a:pt x="1" y="1574"/>
                  </a:cubicBezTo>
                  <a:cubicBezTo>
                    <a:pt x="1" y="1615"/>
                    <a:pt x="30" y="1644"/>
                    <a:pt x="65" y="1644"/>
                  </a:cubicBezTo>
                  <a:cubicBezTo>
                    <a:pt x="106" y="1644"/>
                    <a:pt x="135" y="1615"/>
                    <a:pt x="135" y="1574"/>
                  </a:cubicBezTo>
                  <a:cubicBezTo>
                    <a:pt x="135" y="1188"/>
                    <a:pt x="287" y="827"/>
                    <a:pt x="555" y="558"/>
                  </a:cubicBezTo>
                  <a:cubicBezTo>
                    <a:pt x="838" y="279"/>
                    <a:pt x="1206" y="139"/>
                    <a:pt x="1574" y="139"/>
                  </a:cubicBezTo>
                  <a:cubicBezTo>
                    <a:pt x="1936" y="139"/>
                    <a:pt x="2297" y="274"/>
                    <a:pt x="2575" y="546"/>
                  </a:cubicBezTo>
                  <a:lnTo>
                    <a:pt x="2522" y="605"/>
                  </a:lnTo>
                  <a:cubicBezTo>
                    <a:pt x="2487" y="634"/>
                    <a:pt x="2505" y="692"/>
                    <a:pt x="2551" y="704"/>
                  </a:cubicBezTo>
                  <a:lnTo>
                    <a:pt x="2808" y="757"/>
                  </a:lnTo>
                  <a:cubicBezTo>
                    <a:pt x="2811" y="757"/>
                    <a:pt x="2814" y="757"/>
                    <a:pt x="2817" y="757"/>
                  </a:cubicBezTo>
                  <a:cubicBezTo>
                    <a:pt x="2855" y="757"/>
                    <a:pt x="2889" y="724"/>
                    <a:pt x="2878" y="681"/>
                  </a:cubicBezTo>
                  <a:lnTo>
                    <a:pt x="2832" y="424"/>
                  </a:lnTo>
                  <a:cubicBezTo>
                    <a:pt x="2824" y="394"/>
                    <a:pt x="2798" y="376"/>
                    <a:pt x="2770" y="376"/>
                  </a:cubicBezTo>
                  <a:cubicBezTo>
                    <a:pt x="2755" y="376"/>
                    <a:pt x="2739" y="382"/>
                    <a:pt x="2727" y="395"/>
                  </a:cubicBezTo>
                  <a:lnTo>
                    <a:pt x="2674" y="447"/>
                  </a:lnTo>
                  <a:cubicBezTo>
                    <a:pt x="2367" y="149"/>
                    <a:pt x="1969" y="0"/>
                    <a:pt x="1572" y="0"/>
                  </a:cubicBez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6270044" y="2617029"/>
              <a:ext cx="313045" cy="178465"/>
            </a:xfrm>
            <a:custGeom>
              <a:rect b="b" l="l" r="r" t="t"/>
              <a:pathLst>
                <a:path extrusionOk="0" h="1647" w="2889">
                  <a:moveTo>
                    <a:pt x="2819" y="1"/>
                  </a:moveTo>
                  <a:cubicBezTo>
                    <a:pt x="2784" y="1"/>
                    <a:pt x="2754" y="36"/>
                    <a:pt x="2754" y="71"/>
                  </a:cubicBezTo>
                  <a:cubicBezTo>
                    <a:pt x="2754" y="456"/>
                    <a:pt x="2603" y="818"/>
                    <a:pt x="2328" y="1087"/>
                  </a:cubicBezTo>
                  <a:cubicBezTo>
                    <a:pt x="2050" y="1368"/>
                    <a:pt x="1683" y="1508"/>
                    <a:pt x="1315" y="1508"/>
                  </a:cubicBezTo>
                  <a:cubicBezTo>
                    <a:pt x="952" y="1508"/>
                    <a:pt x="588" y="1371"/>
                    <a:pt x="309" y="1098"/>
                  </a:cubicBezTo>
                  <a:lnTo>
                    <a:pt x="367" y="1046"/>
                  </a:lnTo>
                  <a:cubicBezTo>
                    <a:pt x="402" y="1011"/>
                    <a:pt x="385" y="952"/>
                    <a:pt x="338" y="941"/>
                  </a:cubicBezTo>
                  <a:lnTo>
                    <a:pt x="81" y="894"/>
                  </a:lnTo>
                  <a:cubicBezTo>
                    <a:pt x="75" y="892"/>
                    <a:pt x="69" y="892"/>
                    <a:pt x="64" y="892"/>
                  </a:cubicBezTo>
                  <a:cubicBezTo>
                    <a:pt x="26" y="892"/>
                    <a:pt x="0" y="923"/>
                    <a:pt x="6" y="964"/>
                  </a:cubicBezTo>
                  <a:lnTo>
                    <a:pt x="58" y="1221"/>
                  </a:lnTo>
                  <a:cubicBezTo>
                    <a:pt x="66" y="1251"/>
                    <a:pt x="92" y="1268"/>
                    <a:pt x="118" y="1268"/>
                  </a:cubicBezTo>
                  <a:cubicBezTo>
                    <a:pt x="132" y="1268"/>
                    <a:pt x="147" y="1263"/>
                    <a:pt x="157" y="1250"/>
                  </a:cubicBezTo>
                  <a:lnTo>
                    <a:pt x="216" y="1197"/>
                  </a:lnTo>
                  <a:cubicBezTo>
                    <a:pt x="519" y="1495"/>
                    <a:pt x="916" y="1647"/>
                    <a:pt x="1313" y="1647"/>
                  </a:cubicBezTo>
                  <a:cubicBezTo>
                    <a:pt x="1716" y="1647"/>
                    <a:pt x="2124" y="1489"/>
                    <a:pt x="2428" y="1186"/>
                  </a:cubicBezTo>
                  <a:cubicBezTo>
                    <a:pt x="2725" y="888"/>
                    <a:pt x="2889" y="491"/>
                    <a:pt x="2889" y="71"/>
                  </a:cubicBezTo>
                  <a:cubicBezTo>
                    <a:pt x="2889" y="36"/>
                    <a:pt x="2860" y="1"/>
                    <a:pt x="2819" y="1"/>
                  </a:cubicBezTo>
                  <a:close/>
                </a:path>
              </a:pathLst>
            </a:cu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34"/>
          <p:cNvGrpSpPr/>
          <p:nvPr/>
        </p:nvGrpSpPr>
        <p:grpSpPr>
          <a:xfrm>
            <a:off x="2860324" y="1898672"/>
            <a:ext cx="463762" cy="424770"/>
            <a:chOff x="3796597" y="2444418"/>
            <a:chExt cx="400485" cy="349231"/>
          </a:xfrm>
        </p:grpSpPr>
        <p:sp>
          <p:nvSpPr>
            <p:cNvPr id="643" name="Google Shape;643;p34"/>
            <p:cNvSpPr/>
            <p:nvPr/>
          </p:nvSpPr>
          <p:spPr>
            <a:xfrm>
              <a:off x="3796597" y="2574120"/>
              <a:ext cx="64039" cy="24055"/>
            </a:xfrm>
            <a:custGeom>
              <a:rect b="b" l="l" r="r" t="t"/>
              <a:pathLst>
                <a:path extrusionOk="0" h="222" w="591">
                  <a:moveTo>
                    <a:pt x="106" y="0"/>
                  </a:moveTo>
                  <a:cubicBezTo>
                    <a:pt x="47" y="0"/>
                    <a:pt x="1" y="53"/>
                    <a:pt x="1" y="111"/>
                  </a:cubicBezTo>
                  <a:cubicBezTo>
                    <a:pt x="1" y="175"/>
                    <a:pt x="47" y="222"/>
                    <a:pt x="106" y="222"/>
                  </a:cubicBezTo>
                  <a:lnTo>
                    <a:pt x="479" y="222"/>
                  </a:lnTo>
                  <a:cubicBezTo>
                    <a:pt x="538" y="222"/>
                    <a:pt x="590" y="175"/>
                    <a:pt x="590" y="111"/>
                  </a:cubicBezTo>
                  <a:cubicBezTo>
                    <a:pt x="590" y="53"/>
                    <a:pt x="538" y="0"/>
                    <a:pt x="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3798548" y="2504989"/>
              <a:ext cx="60789" cy="42043"/>
            </a:xfrm>
            <a:custGeom>
              <a:rect b="b" l="l" r="r" t="t"/>
              <a:pathLst>
                <a:path extrusionOk="0" h="388" w="561">
                  <a:moveTo>
                    <a:pt x="115" y="1"/>
                  </a:moveTo>
                  <a:cubicBezTo>
                    <a:pt x="76" y="1"/>
                    <a:pt x="38" y="23"/>
                    <a:pt x="18" y="60"/>
                  </a:cubicBezTo>
                  <a:cubicBezTo>
                    <a:pt x="6" y="89"/>
                    <a:pt x="0" y="119"/>
                    <a:pt x="12" y="142"/>
                  </a:cubicBezTo>
                  <a:cubicBezTo>
                    <a:pt x="24" y="171"/>
                    <a:pt x="41" y="194"/>
                    <a:pt x="64" y="206"/>
                  </a:cubicBezTo>
                  <a:lnTo>
                    <a:pt x="397" y="375"/>
                  </a:lnTo>
                  <a:cubicBezTo>
                    <a:pt x="415" y="381"/>
                    <a:pt x="432" y="387"/>
                    <a:pt x="444" y="387"/>
                  </a:cubicBezTo>
                  <a:cubicBezTo>
                    <a:pt x="490" y="387"/>
                    <a:pt x="526" y="364"/>
                    <a:pt x="543" y="329"/>
                  </a:cubicBezTo>
                  <a:cubicBezTo>
                    <a:pt x="555" y="300"/>
                    <a:pt x="561" y="270"/>
                    <a:pt x="549" y="241"/>
                  </a:cubicBezTo>
                  <a:cubicBezTo>
                    <a:pt x="543" y="218"/>
                    <a:pt x="520" y="194"/>
                    <a:pt x="496" y="183"/>
                  </a:cubicBezTo>
                  <a:lnTo>
                    <a:pt x="164" y="14"/>
                  </a:lnTo>
                  <a:cubicBezTo>
                    <a:pt x="148" y="5"/>
                    <a:pt x="131" y="1"/>
                    <a:pt x="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3813067" y="2622013"/>
              <a:ext cx="60138" cy="41934"/>
            </a:xfrm>
            <a:custGeom>
              <a:rect b="b" l="l" r="r" t="t"/>
              <a:pathLst>
                <a:path extrusionOk="0" h="387" w="555">
                  <a:moveTo>
                    <a:pt x="441" y="1"/>
                  </a:moveTo>
                  <a:cubicBezTo>
                    <a:pt x="424" y="1"/>
                    <a:pt x="407" y="5"/>
                    <a:pt x="392" y="13"/>
                  </a:cubicBezTo>
                  <a:lnTo>
                    <a:pt x="59" y="177"/>
                  </a:lnTo>
                  <a:cubicBezTo>
                    <a:pt x="35" y="194"/>
                    <a:pt x="18" y="218"/>
                    <a:pt x="6" y="241"/>
                  </a:cubicBezTo>
                  <a:cubicBezTo>
                    <a:pt x="0" y="270"/>
                    <a:pt x="0" y="299"/>
                    <a:pt x="12" y="328"/>
                  </a:cubicBezTo>
                  <a:cubicBezTo>
                    <a:pt x="30" y="363"/>
                    <a:pt x="71" y="387"/>
                    <a:pt x="111" y="387"/>
                  </a:cubicBezTo>
                  <a:cubicBezTo>
                    <a:pt x="129" y="387"/>
                    <a:pt x="146" y="381"/>
                    <a:pt x="158" y="375"/>
                  </a:cubicBezTo>
                  <a:lnTo>
                    <a:pt x="491" y="206"/>
                  </a:lnTo>
                  <a:cubicBezTo>
                    <a:pt x="520" y="194"/>
                    <a:pt x="537" y="171"/>
                    <a:pt x="549" y="142"/>
                  </a:cubicBezTo>
                  <a:cubicBezTo>
                    <a:pt x="555" y="118"/>
                    <a:pt x="555" y="89"/>
                    <a:pt x="537" y="60"/>
                  </a:cubicBezTo>
                  <a:cubicBezTo>
                    <a:pt x="521" y="23"/>
                    <a:pt x="482" y="1"/>
                    <a:pt x="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133043" y="2574120"/>
              <a:ext cx="64039" cy="24055"/>
            </a:xfrm>
            <a:custGeom>
              <a:rect b="b" l="l" r="r" t="t"/>
              <a:pathLst>
                <a:path extrusionOk="0" h="222" w="591">
                  <a:moveTo>
                    <a:pt x="112" y="0"/>
                  </a:moveTo>
                  <a:cubicBezTo>
                    <a:pt x="47" y="0"/>
                    <a:pt x="1" y="53"/>
                    <a:pt x="1" y="111"/>
                  </a:cubicBezTo>
                  <a:cubicBezTo>
                    <a:pt x="1" y="175"/>
                    <a:pt x="47" y="222"/>
                    <a:pt x="112" y="222"/>
                  </a:cubicBezTo>
                  <a:lnTo>
                    <a:pt x="479" y="222"/>
                  </a:lnTo>
                  <a:cubicBezTo>
                    <a:pt x="543" y="222"/>
                    <a:pt x="590" y="175"/>
                    <a:pt x="590" y="111"/>
                  </a:cubicBezTo>
                  <a:cubicBezTo>
                    <a:pt x="590" y="53"/>
                    <a:pt x="543" y="0"/>
                    <a:pt x="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4134343" y="2504989"/>
              <a:ext cx="60138" cy="42043"/>
            </a:xfrm>
            <a:custGeom>
              <a:rect b="b" l="l" r="r" t="t"/>
              <a:pathLst>
                <a:path extrusionOk="0" h="388" w="555">
                  <a:moveTo>
                    <a:pt x="444" y="1"/>
                  </a:moveTo>
                  <a:cubicBezTo>
                    <a:pt x="427" y="1"/>
                    <a:pt x="409" y="5"/>
                    <a:pt x="391" y="14"/>
                  </a:cubicBezTo>
                  <a:lnTo>
                    <a:pt x="65" y="183"/>
                  </a:lnTo>
                  <a:cubicBezTo>
                    <a:pt x="35" y="194"/>
                    <a:pt x="18" y="218"/>
                    <a:pt x="6" y="241"/>
                  </a:cubicBezTo>
                  <a:cubicBezTo>
                    <a:pt x="0" y="270"/>
                    <a:pt x="0" y="300"/>
                    <a:pt x="12" y="329"/>
                  </a:cubicBezTo>
                  <a:cubicBezTo>
                    <a:pt x="35" y="364"/>
                    <a:pt x="70" y="387"/>
                    <a:pt x="111" y="387"/>
                  </a:cubicBezTo>
                  <a:cubicBezTo>
                    <a:pt x="129" y="387"/>
                    <a:pt x="146" y="381"/>
                    <a:pt x="158" y="375"/>
                  </a:cubicBezTo>
                  <a:lnTo>
                    <a:pt x="491" y="206"/>
                  </a:lnTo>
                  <a:cubicBezTo>
                    <a:pt x="520" y="194"/>
                    <a:pt x="537" y="171"/>
                    <a:pt x="549" y="142"/>
                  </a:cubicBezTo>
                  <a:cubicBezTo>
                    <a:pt x="555" y="119"/>
                    <a:pt x="555" y="89"/>
                    <a:pt x="537" y="60"/>
                  </a:cubicBezTo>
                  <a:cubicBezTo>
                    <a:pt x="521" y="23"/>
                    <a:pt x="484"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4120366" y="2622013"/>
              <a:ext cx="60247" cy="41934"/>
            </a:xfrm>
            <a:custGeom>
              <a:rect b="b" l="l" r="r" t="t"/>
              <a:pathLst>
                <a:path extrusionOk="0" h="387" w="556">
                  <a:moveTo>
                    <a:pt x="110" y="1"/>
                  </a:moveTo>
                  <a:cubicBezTo>
                    <a:pt x="71" y="1"/>
                    <a:pt x="33" y="23"/>
                    <a:pt x="13" y="60"/>
                  </a:cubicBezTo>
                  <a:cubicBezTo>
                    <a:pt x="1" y="89"/>
                    <a:pt x="1" y="118"/>
                    <a:pt x="7" y="142"/>
                  </a:cubicBezTo>
                  <a:cubicBezTo>
                    <a:pt x="18" y="171"/>
                    <a:pt x="36" y="194"/>
                    <a:pt x="59" y="206"/>
                  </a:cubicBezTo>
                  <a:lnTo>
                    <a:pt x="392" y="375"/>
                  </a:lnTo>
                  <a:cubicBezTo>
                    <a:pt x="409" y="381"/>
                    <a:pt x="427" y="387"/>
                    <a:pt x="445" y="387"/>
                  </a:cubicBezTo>
                  <a:cubicBezTo>
                    <a:pt x="485" y="387"/>
                    <a:pt x="520" y="363"/>
                    <a:pt x="538" y="328"/>
                  </a:cubicBezTo>
                  <a:cubicBezTo>
                    <a:pt x="555" y="299"/>
                    <a:pt x="555" y="270"/>
                    <a:pt x="550" y="241"/>
                  </a:cubicBezTo>
                  <a:cubicBezTo>
                    <a:pt x="538" y="218"/>
                    <a:pt x="520" y="194"/>
                    <a:pt x="491" y="177"/>
                  </a:cubicBezTo>
                  <a:lnTo>
                    <a:pt x="159" y="13"/>
                  </a:lnTo>
                  <a:cubicBezTo>
                    <a:pt x="143" y="5"/>
                    <a:pt x="126" y="1"/>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3945262" y="2740446"/>
              <a:ext cx="106299" cy="20263"/>
            </a:xfrm>
            <a:custGeom>
              <a:rect b="b" l="l" r="r" t="t"/>
              <a:pathLst>
                <a:path extrusionOk="0" h="187" w="981">
                  <a:moveTo>
                    <a:pt x="94" y="0"/>
                  </a:moveTo>
                  <a:cubicBezTo>
                    <a:pt x="41" y="0"/>
                    <a:pt x="0" y="41"/>
                    <a:pt x="0" y="93"/>
                  </a:cubicBezTo>
                  <a:cubicBezTo>
                    <a:pt x="0" y="146"/>
                    <a:pt x="41" y="187"/>
                    <a:pt x="94" y="187"/>
                  </a:cubicBezTo>
                  <a:lnTo>
                    <a:pt x="887" y="187"/>
                  </a:lnTo>
                  <a:cubicBezTo>
                    <a:pt x="940" y="187"/>
                    <a:pt x="981" y="146"/>
                    <a:pt x="981" y="93"/>
                  </a:cubicBezTo>
                  <a:cubicBezTo>
                    <a:pt x="981" y="41"/>
                    <a:pt x="940" y="0"/>
                    <a:pt x="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3962924" y="2773278"/>
              <a:ext cx="73466" cy="20371"/>
            </a:xfrm>
            <a:custGeom>
              <a:rect b="b" l="l" r="r" t="t"/>
              <a:pathLst>
                <a:path extrusionOk="0" h="188" w="678">
                  <a:moveTo>
                    <a:pt x="88" y="1"/>
                  </a:moveTo>
                  <a:cubicBezTo>
                    <a:pt x="42" y="1"/>
                    <a:pt x="1" y="41"/>
                    <a:pt x="1" y="94"/>
                  </a:cubicBezTo>
                  <a:cubicBezTo>
                    <a:pt x="1" y="146"/>
                    <a:pt x="42" y="187"/>
                    <a:pt x="88" y="187"/>
                  </a:cubicBezTo>
                  <a:lnTo>
                    <a:pt x="590" y="187"/>
                  </a:lnTo>
                  <a:cubicBezTo>
                    <a:pt x="637" y="187"/>
                    <a:pt x="678" y="146"/>
                    <a:pt x="678" y="94"/>
                  </a:cubicBezTo>
                  <a:cubicBezTo>
                    <a:pt x="678" y="47"/>
                    <a:pt x="637" y="1"/>
                    <a:pt x="5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3875697" y="2444418"/>
              <a:ext cx="244780" cy="287256"/>
            </a:xfrm>
            <a:custGeom>
              <a:rect b="b" l="l" r="r" t="t"/>
              <a:pathLst>
                <a:path extrusionOk="0" h="2651" w="2259">
                  <a:moveTo>
                    <a:pt x="1127" y="135"/>
                  </a:moveTo>
                  <a:cubicBezTo>
                    <a:pt x="1675" y="135"/>
                    <a:pt x="2119" y="584"/>
                    <a:pt x="2119" y="1133"/>
                  </a:cubicBezTo>
                  <a:cubicBezTo>
                    <a:pt x="2119" y="1407"/>
                    <a:pt x="2002" y="1676"/>
                    <a:pt x="1798" y="1862"/>
                  </a:cubicBezTo>
                  <a:cubicBezTo>
                    <a:pt x="1617" y="2032"/>
                    <a:pt x="1500" y="2265"/>
                    <a:pt x="1483" y="2516"/>
                  </a:cubicBezTo>
                  <a:lnTo>
                    <a:pt x="771" y="2516"/>
                  </a:lnTo>
                  <a:cubicBezTo>
                    <a:pt x="753" y="2265"/>
                    <a:pt x="642" y="2032"/>
                    <a:pt x="456" y="1862"/>
                  </a:cubicBezTo>
                  <a:cubicBezTo>
                    <a:pt x="251" y="1676"/>
                    <a:pt x="135" y="1407"/>
                    <a:pt x="135" y="1133"/>
                  </a:cubicBezTo>
                  <a:cubicBezTo>
                    <a:pt x="135" y="584"/>
                    <a:pt x="584" y="135"/>
                    <a:pt x="1127" y="135"/>
                  </a:cubicBezTo>
                  <a:close/>
                  <a:moveTo>
                    <a:pt x="1127" y="1"/>
                  </a:moveTo>
                  <a:cubicBezTo>
                    <a:pt x="508" y="1"/>
                    <a:pt x="0" y="508"/>
                    <a:pt x="0" y="1133"/>
                  </a:cubicBezTo>
                  <a:cubicBezTo>
                    <a:pt x="0" y="1448"/>
                    <a:pt x="129" y="1752"/>
                    <a:pt x="362" y="1962"/>
                  </a:cubicBezTo>
                  <a:cubicBezTo>
                    <a:pt x="537" y="2125"/>
                    <a:pt x="636" y="2347"/>
                    <a:pt x="636" y="2586"/>
                  </a:cubicBezTo>
                  <a:cubicBezTo>
                    <a:pt x="636" y="2621"/>
                    <a:pt x="666" y="2650"/>
                    <a:pt x="706" y="2650"/>
                  </a:cubicBezTo>
                  <a:lnTo>
                    <a:pt x="1553" y="2650"/>
                  </a:lnTo>
                  <a:cubicBezTo>
                    <a:pt x="1588" y="2650"/>
                    <a:pt x="1623" y="2621"/>
                    <a:pt x="1623" y="2586"/>
                  </a:cubicBezTo>
                  <a:cubicBezTo>
                    <a:pt x="1623" y="2353"/>
                    <a:pt x="1722" y="2125"/>
                    <a:pt x="1891" y="1967"/>
                  </a:cubicBezTo>
                  <a:cubicBezTo>
                    <a:pt x="2125" y="1752"/>
                    <a:pt x="2259" y="1448"/>
                    <a:pt x="2259" y="1133"/>
                  </a:cubicBezTo>
                  <a:cubicBezTo>
                    <a:pt x="2259" y="508"/>
                    <a:pt x="1751" y="1"/>
                    <a:pt x="11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3902895" y="2497512"/>
              <a:ext cx="67073" cy="115292"/>
            </a:xfrm>
            <a:custGeom>
              <a:rect b="b" l="l" r="r" t="t"/>
              <a:pathLst>
                <a:path extrusionOk="0" h="1064" w="619">
                  <a:moveTo>
                    <a:pt x="533" y="1"/>
                  </a:moveTo>
                  <a:cubicBezTo>
                    <a:pt x="519" y="1"/>
                    <a:pt x="505" y="5"/>
                    <a:pt x="490" y="13"/>
                  </a:cubicBezTo>
                  <a:cubicBezTo>
                    <a:pt x="129" y="211"/>
                    <a:pt x="0" y="666"/>
                    <a:pt x="199" y="1022"/>
                  </a:cubicBezTo>
                  <a:cubicBezTo>
                    <a:pt x="216" y="1051"/>
                    <a:pt x="240" y="1063"/>
                    <a:pt x="269" y="1063"/>
                  </a:cubicBezTo>
                  <a:cubicBezTo>
                    <a:pt x="280" y="1063"/>
                    <a:pt x="298" y="1063"/>
                    <a:pt x="310" y="1057"/>
                  </a:cubicBezTo>
                  <a:cubicBezTo>
                    <a:pt x="345" y="1034"/>
                    <a:pt x="362" y="987"/>
                    <a:pt x="339" y="946"/>
                  </a:cubicBezTo>
                  <a:cubicBezTo>
                    <a:pt x="181" y="666"/>
                    <a:pt x="286" y="304"/>
                    <a:pt x="566" y="147"/>
                  </a:cubicBezTo>
                  <a:cubicBezTo>
                    <a:pt x="607" y="129"/>
                    <a:pt x="619" y="83"/>
                    <a:pt x="601" y="42"/>
                  </a:cubicBezTo>
                  <a:cubicBezTo>
                    <a:pt x="586" y="15"/>
                    <a:pt x="561" y="1"/>
                    <a:pt x="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34"/>
          <p:cNvGrpSpPr/>
          <p:nvPr/>
        </p:nvGrpSpPr>
        <p:grpSpPr>
          <a:xfrm>
            <a:off x="5994219" y="1913238"/>
            <a:ext cx="557494" cy="441909"/>
            <a:chOff x="7467705" y="1973721"/>
            <a:chExt cx="481428" cy="363322"/>
          </a:xfrm>
        </p:grpSpPr>
        <p:sp>
          <p:nvSpPr>
            <p:cNvPr id="654" name="Google Shape;654;p34"/>
            <p:cNvSpPr/>
            <p:nvPr/>
          </p:nvSpPr>
          <p:spPr>
            <a:xfrm>
              <a:off x="7467705" y="1992900"/>
              <a:ext cx="344143" cy="344143"/>
            </a:xfrm>
            <a:custGeom>
              <a:rect b="b" l="l" r="r" t="t"/>
              <a:pathLst>
                <a:path extrusionOk="0" h="3176" w="3176">
                  <a:moveTo>
                    <a:pt x="1588" y="181"/>
                  </a:moveTo>
                  <a:cubicBezTo>
                    <a:pt x="2365" y="181"/>
                    <a:pt x="2995" y="812"/>
                    <a:pt x="2995" y="1588"/>
                  </a:cubicBezTo>
                  <a:cubicBezTo>
                    <a:pt x="2995" y="2364"/>
                    <a:pt x="2365" y="2994"/>
                    <a:pt x="1588" y="2994"/>
                  </a:cubicBezTo>
                  <a:cubicBezTo>
                    <a:pt x="812" y="2994"/>
                    <a:pt x="182" y="2364"/>
                    <a:pt x="182" y="1588"/>
                  </a:cubicBezTo>
                  <a:cubicBezTo>
                    <a:pt x="182" y="812"/>
                    <a:pt x="812" y="181"/>
                    <a:pt x="1588" y="181"/>
                  </a:cubicBezTo>
                  <a:close/>
                  <a:moveTo>
                    <a:pt x="1588" y="0"/>
                  </a:moveTo>
                  <a:cubicBezTo>
                    <a:pt x="1372" y="0"/>
                    <a:pt x="1162" y="41"/>
                    <a:pt x="970" y="129"/>
                  </a:cubicBezTo>
                  <a:cubicBezTo>
                    <a:pt x="777" y="205"/>
                    <a:pt x="608" y="321"/>
                    <a:pt x="462" y="467"/>
                  </a:cubicBezTo>
                  <a:cubicBezTo>
                    <a:pt x="316" y="613"/>
                    <a:pt x="205" y="782"/>
                    <a:pt x="123" y="969"/>
                  </a:cubicBezTo>
                  <a:cubicBezTo>
                    <a:pt x="42" y="1168"/>
                    <a:pt x="1" y="1372"/>
                    <a:pt x="1" y="1588"/>
                  </a:cubicBezTo>
                  <a:cubicBezTo>
                    <a:pt x="1" y="1804"/>
                    <a:pt x="42" y="2008"/>
                    <a:pt x="123" y="2207"/>
                  </a:cubicBezTo>
                  <a:cubicBezTo>
                    <a:pt x="205" y="2393"/>
                    <a:pt x="316" y="2563"/>
                    <a:pt x="462" y="2709"/>
                  </a:cubicBezTo>
                  <a:cubicBezTo>
                    <a:pt x="608" y="2854"/>
                    <a:pt x="777" y="2971"/>
                    <a:pt x="970" y="3053"/>
                  </a:cubicBezTo>
                  <a:cubicBezTo>
                    <a:pt x="1162" y="3135"/>
                    <a:pt x="1372" y="3175"/>
                    <a:pt x="1588" y="3175"/>
                  </a:cubicBezTo>
                  <a:cubicBezTo>
                    <a:pt x="1798" y="3175"/>
                    <a:pt x="2008" y="3135"/>
                    <a:pt x="2207" y="3053"/>
                  </a:cubicBezTo>
                  <a:cubicBezTo>
                    <a:pt x="2394" y="2971"/>
                    <a:pt x="2563" y="2854"/>
                    <a:pt x="2709" y="2709"/>
                  </a:cubicBezTo>
                  <a:cubicBezTo>
                    <a:pt x="2855" y="2568"/>
                    <a:pt x="2966" y="2393"/>
                    <a:pt x="3047" y="2207"/>
                  </a:cubicBezTo>
                  <a:cubicBezTo>
                    <a:pt x="3129" y="2008"/>
                    <a:pt x="3176" y="1804"/>
                    <a:pt x="3176" y="1588"/>
                  </a:cubicBezTo>
                  <a:cubicBezTo>
                    <a:pt x="3176" y="1372"/>
                    <a:pt x="3129" y="1168"/>
                    <a:pt x="3047" y="969"/>
                  </a:cubicBezTo>
                  <a:cubicBezTo>
                    <a:pt x="2971" y="782"/>
                    <a:pt x="2855" y="613"/>
                    <a:pt x="2709" y="467"/>
                  </a:cubicBezTo>
                  <a:cubicBezTo>
                    <a:pt x="2563" y="321"/>
                    <a:pt x="2394" y="205"/>
                    <a:pt x="2207" y="129"/>
                  </a:cubicBezTo>
                  <a:cubicBezTo>
                    <a:pt x="2008" y="41"/>
                    <a:pt x="1798" y="0"/>
                    <a:pt x="1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7520258" y="2045344"/>
              <a:ext cx="239145" cy="239145"/>
            </a:xfrm>
            <a:custGeom>
              <a:rect b="b" l="l" r="r" t="t"/>
              <a:pathLst>
                <a:path extrusionOk="0" h="2207" w="2207">
                  <a:moveTo>
                    <a:pt x="1103" y="158"/>
                  </a:moveTo>
                  <a:cubicBezTo>
                    <a:pt x="1623" y="158"/>
                    <a:pt x="2043" y="584"/>
                    <a:pt x="2043" y="1104"/>
                  </a:cubicBezTo>
                  <a:cubicBezTo>
                    <a:pt x="2043" y="1623"/>
                    <a:pt x="1623" y="2049"/>
                    <a:pt x="1103" y="2049"/>
                  </a:cubicBezTo>
                  <a:cubicBezTo>
                    <a:pt x="578" y="2049"/>
                    <a:pt x="158" y="1623"/>
                    <a:pt x="158" y="1104"/>
                  </a:cubicBezTo>
                  <a:cubicBezTo>
                    <a:pt x="158" y="584"/>
                    <a:pt x="578" y="158"/>
                    <a:pt x="1103" y="158"/>
                  </a:cubicBezTo>
                  <a:close/>
                  <a:moveTo>
                    <a:pt x="1103" y="1"/>
                  </a:moveTo>
                  <a:cubicBezTo>
                    <a:pt x="806" y="1"/>
                    <a:pt x="531" y="118"/>
                    <a:pt x="321" y="328"/>
                  </a:cubicBezTo>
                  <a:cubicBezTo>
                    <a:pt x="111" y="532"/>
                    <a:pt x="0" y="812"/>
                    <a:pt x="0" y="1104"/>
                  </a:cubicBezTo>
                  <a:cubicBezTo>
                    <a:pt x="0" y="1402"/>
                    <a:pt x="111" y="1676"/>
                    <a:pt x="321" y="1886"/>
                  </a:cubicBezTo>
                  <a:cubicBezTo>
                    <a:pt x="531" y="2090"/>
                    <a:pt x="806" y="2207"/>
                    <a:pt x="1103" y="2207"/>
                  </a:cubicBezTo>
                  <a:cubicBezTo>
                    <a:pt x="1395" y="2207"/>
                    <a:pt x="1669" y="2096"/>
                    <a:pt x="1880" y="1886"/>
                  </a:cubicBezTo>
                  <a:cubicBezTo>
                    <a:pt x="2090" y="1676"/>
                    <a:pt x="2206" y="1402"/>
                    <a:pt x="2206" y="1104"/>
                  </a:cubicBezTo>
                  <a:cubicBezTo>
                    <a:pt x="2206" y="812"/>
                    <a:pt x="2090" y="532"/>
                    <a:pt x="1880" y="328"/>
                  </a:cubicBezTo>
                  <a:cubicBezTo>
                    <a:pt x="1675" y="118"/>
                    <a:pt x="1395" y="1"/>
                    <a:pt x="11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7568260" y="2093454"/>
              <a:ext cx="142382" cy="143032"/>
            </a:xfrm>
            <a:custGeom>
              <a:rect b="b" l="l" r="r" t="t"/>
              <a:pathLst>
                <a:path extrusionOk="0" h="1320" w="1314">
                  <a:moveTo>
                    <a:pt x="660" y="129"/>
                  </a:moveTo>
                  <a:cubicBezTo>
                    <a:pt x="952" y="129"/>
                    <a:pt x="1186" y="368"/>
                    <a:pt x="1186" y="660"/>
                  </a:cubicBezTo>
                  <a:cubicBezTo>
                    <a:pt x="1186" y="952"/>
                    <a:pt x="952" y="1191"/>
                    <a:pt x="660" y="1191"/>
                  </a:cubicBezTo>
                  <a:cubicBezTo>
                    <a:pt x="368" y="1191"/>
                    <a:pt x="129" y="952"/>
                    <a:pt x="129" y="660"/>
                  </a:cubicBezTo>
                  <a:cubicBezTo>
                    <a:pt x="129" y="368"/>
                    <a:pt x="368" y="129"/>
                    <a:pt x="660" y="129"/>
                  </a:cubicBezTo>
                  <a:close/>
                  <a:moveTo>
                    <a:pt x="660" y="0"/>
                  </a:moveTo>
                  <a:cubicBezTo>
                    <a:pt x="298" y="0"/>
                    <a:pt x="1" y="298"/>
                    <a:pt x="1" y="660"/>
                  </a:cubicBezTo>
                  <a:cubicBezTo>
                    <a:pt x="1" y="1022"/>
                    <a:pt x="298" y="1319"/>
                    <a:pt x="660" y="1319"/>
                  </a:cubicBezTo>
                  <a:cubicBezTo>
                    <a:pt x="1022" y="1319"/>
                    <a:pt x="1314" y="1022"/>
                    <a:pt x="1314" y="660"/>
                  </a:cubicBezTo>
                  <a:cubicBezTo>
                    <a:pt x="1314" y="298"/>
                    <a:pt x="1022" y="0"/>
                    <a:pt x="6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7623955" y="2017713"/>
              <a:ext cx="283463" cy="149858"/>
            </a:xfrm>
            <a:custGeom>
              <a:rect b="b" l="l" r="r" t="t"/>
              <a:pathLst>
                <a:path extrusionOk="0" h="1383" w="2616">
                  <a:moveTo>
                    <a:pt x="2507" y="0"/>
                  </a:moveTo>
                  <a:cubicBezTo>
                    <a:pt x="2492" y="0"/>
                    <a:pt x="2477" y="4"/>
                    <a:pt x="2463" y="11"/>
                  </a:cubicBezTo>
                  <a:lnTo>
                    <a:pt x="65" y="1207"/>
                  </a:lnTo>
                  <a:cubicBezTo>
                    <a:pt x="18" y="1231"/>
                    <a:pt x="0" y="1283"/>
                    <a:pt x="24" y="1330"/>
                  </a:cubicBezTo>
                  <a:cubicBezTo>
                    <a:pt x="41" y="1365"/>
                    <a:pt x="70" y="1382"/>
                    <a:pt x="105" y="1382"/>
                  </a:cubicBezTo>
                  <a:cubicBezTo>
                    <a:pt x="117" y="1382"/>
                    <a:pt x="135" y="1382"/>
                    <a:pt x="146" y="1371"/>
                  </a:cubicBezTo>
                  <a:lnTo>
                    <a:pt x="2545" y="180"/>
                  </a:lnTo>
                  <a:cubicBezTo>
                    <a:pt x="2592" y="157"/>
                    <a:pt x="2615" y="98"/>
                    <a:pt x="2592" y="52"/>
                  </a:cubicBezTo>
                  <a:cubicBezTo>
                    <a:pt x="2575" y="19"/>
                    <a:pt x="2542" y="0"/>
                    <a:pt x="25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7813795" y="1973721"/>
              <a:ext cx="103915" cy="93296"/>
            </a:xfrm>
            <a:custGeom>
              <a:rect b="b" l="l" r="r" t="t"/>
              <a:pathLst>
                <a:path extrusionOk="0" h="861" w="959">
                  <a:moveTo>
                    <a:pt x="735" y="201"/>
                  </a:moveTo>
                  <a:lnTo>
                    <a:pt x="670" y="382"/>
                  </a:lnTo>
                  <a:cubicBezTo>
                    <a:pt x="659" y="423"/>
                    <a:pt x="624" y="458"/>
                    <a:pt x="583" y="481"/>
                  </a:cubicBezTo>
                  <a:lnTo>
                    <a:pt x="215" y="662"/>
                  </a:lnTo>
                  <a:lnTo>
                    <a:pt x="250" y="510"/>
                  </a:lnTo>
                  <a:cubicBezTo>
                    <a:pt x="262" y="463"/>
                    <a:pt x="297" y="417"/>
                    <a:pt x="344" y="393"/>
                  </a:cubicBezTo>
                  <a:lnTo>
                    <a:pt x="735" y="201"/>
                  </a:lnTo>
                  <a:close/>
                  <a:moveTo>
                    <a:pt x="755" y="1"/>
                  </a:moveTo>
                  <a:cubicBezTo>
                    <a:pt x="729" y="1"/>
                    <a:pt x="703" y="7"/>
                    <a:pt x="676" y="20"/>
                  </a:cubicBezTo>
                  <a:lnTo>
                    <a:pt x="174" y="265"/>
                  </a:lnTo>
                  <a:cubicBezTo>
                    <a:pt x="128" y="288"/>
                    <a:pt x="98" y="329"/>
                    <a:pt x="87" y="382"/>
                  </a:cubicBezTo>
                  <a:lnTo>
                    <a:pt x="28" y="650"/>
                  </a:lnTo>
                  <a:cubicBezTo>
                    <a:pt x="0" y="763"/>
                    <a:pt x="93" y="861"/>
                    <a:pt x="198" y="861"/>
                  </a:cubicBezTo>
                  <a:cubicBezTo>
                    <a:pt x="223" y="861"/>
                    <a:pt x="249" y="855"/>
                    <a:pt x="274" y="843"/>
                  </a:cubicBezTo>
                  <a:lnTo>
                    <a:pt x="735" y="615"/>
                  </a:lnTo>
                  <a:cubicBezTo>
                    <a:pt x="776" y="592"/>
                    <a:pt x="811" y="557"/>
                    <a:pt x="822" y="516"/>
                  </a:cubicBezTo>
                  <a:lnTo>
                    <a:pt x="916" y="230"/>
                  </a:lnTo>
                  <a:cubicBezTo>
                    <a:pt x="958" y="111"/>
                    <a:pt x="866" y="1"/>
                    <a:pt x="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7822463" y="2024431"/>
              <a:ext cx="126670" cy="74225"/>
            </a:xfrm>
            <a:custGeom>
              <a:rect b="b" l="l" r="r" t="t"/>
              <a:pathLst>
                <a:path extrusionOk="0" h="685" w="1169">
                  <a:moveTo>
                    <a:pt x="683" y="204"/>
                  </a:moveTo>
                  <a:cubicBezTo>
                    <a:pt x="706" y="204"/>
                    <a:pt x="728" y="208"/>
                    <a:pt x="748" y="217"/>
                  </a:cubicBezTo>
                  <a:lnTo>
                    <a:pt x="923" y="287"/>
                  </a:lnTo>
                  <a:lnTo>
                    <a:pt x="526" y="462"/>
                  </a:lnTo>
                  <a:cubicBezTo>
                    <a:pt x="506" y="473"/>
                    <a:pt x="483" y="477"/>
                    <a:pt x="460" y="477"/>
                  </a:cubicBezTo>
                  <a:cubicBezTo>
                    <a:pt x="431" y="477"/>
                    <a:pt x="401" y="470"/>
                    <a:pt x="375" y="456"/>
                  </a:cubicBezTo>
                  <a:lnTo>
                    <a:pt x="240" y="386"/>
                  </a:lnTo>
                  <a:lnTo>
                    <a:pt x="614" y="217"/>
                  </a:lnTo>
                  <a:cubicBezTo>
                    <a:pt x="637" y="208"/>
                    <a:pt x="660" y="204"/>
                    <a:pt x="683" y="204"/>
                  </a:cubicBezTo>
                  <a:close/>
                  <a:moveTo>
                    <a:pt x="684" y="0"/>
                  </a:moveTo>
                  <a:cubicBezTo>
                    <a:pt x="659" y="0"/>
                    <a:pt x="636" y="6"/>
                    <a:pt x="614" y="19"/>
                  </a:cubicBezTo>
                  <a:lnTo>
                    <a:pt x="141" y="223"/>
                  </a:lnTo>
                  <a:cubicBezTo>
                    <a:pt x="7" y="281"/>
                    <a:pt x="1" y="468"/>
                    <a:pt x="129" y="538"/>
                  </a:cubicBezTo>
                  <a:lnTo>
                    <a:pt x="369" y="667"/>
                  </a:lnTo>
                  <a:cubicBezTo>
                    <a:pt x="394" y="679"/>
                    <a:pt x="422" y="685"/>
                    <a:pt x="450" y="685"/>
                  </a:cubicBezTo>
                  <a:cubicBezTo>
                    <a:pt x="475" y="685"/>
                    <a:pt x="499" y="681"/>
                    <a:pt x="520" y="672"/>
                  </a:cubicBezTo>
                  <a:lnTo>
                    <a:pt x="1028" y="445"/>
                  </a:lnTo>
                  <a:cubicBezTo>
                    <a:pt x="1168" y="381"/>
                    <a:pt x="1168" y="176"/>
                    <a:pt x="1022" y="124"/>
                  </a:cubicBezTo>
                  <a:lnTo>
                    <a:pt x="748" y="13"/>
                  </a:lnTo>
                  <a:cubicBezTo>
                    <a:pt x="726" y="5"/>
                    <a:pt x="705" y="0"/>
                    <a:pt x="6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34"/>
          <p:cNvSpPr txBox="1"/>
          <p:nvPr/>
        </p:nvSpPr>
        <p:spPr>
          <a:xfrm>
            <a:off x="1977113" y="3419688"/>
            <a:ext cx="1929900" cy="1110000"/>
          </a:xfrm>
          <a:prstGeom prst="rect">
            <a:avLst/>
          </a:prstGeom>
          <a:noFill/>
          <a:ln>
            <a:noFill/>
          </a:ln>
        </p:spPr>
        <p:txBody>
          <a:bodyPr anchorCtr="0" anchor="ctr" bIns="91425" lIns="91425" spcFirstLastPara="1" rIns="91425" wrap="square" tIns="91425">
            <a:noAutofit/>
          </a:bodyPr>
          <a:lstStyle/>
          <a:p>
            <a:pPr indent="-295275" lvl="0" marL="457200" rtl="0" algn="l">
              <a:spcBef>
                <a:spcPts val="0"/>
              </a:spcBef>
              <a:spcAft>
                <a:spcPts val="0"/>
              </a:spcAft>
              <a:buSzPts val="1050"/>
              <a:buFont typeface="Muli"/>
              <a:buChar char="●"/>
            </a:pPr>
            <a:r>
              <a:rPr lang="en" sz="1050">
                <a:latin typeface="Muli"/>
                <a:ea typeface="Muli"/>
                <a:cs typeface="Muli"/>
                <a:sym typeface="Muli"/>
              </a:rPr>
              <a:t>Best implementation of models researched</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Peak finding function</a:t>
            </a:r>
            <a:endParaRPr sz="1050">
              <a:latin typeface="Muli"/>
              <a:ea typeface="Muli"/>
              <a:cs typeface="Muli"/>
              <a:sym typeface="Muli"/>
            </a:endParaRPr>
          </a:p>
          <a:p>
            <a:pPr indent="0" lvl="0" marL="457200" rtl="0" algn="ctr">
              <a:spcBef>
                <a:spcPts val="0"/>
              </a:spcBef>
              <a:spcAft>
                <a:spcPts val="0"/>
              </a:spcAft>
              <a:buNone/>
            </a:pPr>
            <a:r>
              <a:t/>
            </a:r>
            <a:endParaRPr sz="1100">
              <a:latin typeface="Roboto"/>
              <a:ea typeface="Roboto"/>
              <a:cs typeface="Roboto"/>
              <a:sym typeface="Roboto"/>
            </a:endParaRPr>
          </a:p>
        </p:txBody>
      </p:sp>
      <p:sp>
        <p:nvSpPr>
          <p:cNvPr id="661" name="Google Shape;661;p34"/>
          <p:cNvSpPr txBox="1"/>
          <p:nvPr/>
        </p:nvSpPr>
        <p:spPr>
          <a:xfrm>
            <a:off x="2170626" y="3083425"/>
            <a:ext cx="1542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9BBD5"/>
                </a:solidFill>
                <a:latin typeface="Fira Sans Extra Condensed"/>
                <a:ea typeface="Fira Sans Extra Condensed"/>
                <a:cs typeface="Fira Sans Extra Condensed"/>
                <a:sym typeface="Fira Sans Extra Condensed"/>
              </a:rPr>
              <a:t>Brainstorming</a:t>
            </a:r>
            <a:endParaRPr b="1" sz="1500">
              <a:solidFill>
                <a:srgbClr val="19BBD5"/>
              </a:solidFill>
              <a:latin typeface="Fira Sans Extra Condensed"/>
              <a:ea typeface="Fira Sans Extra Condensed"/>
              <a:cs typeface="Fira Sans Extra Condensed"/>
              <a:sym typeface="Fira Sans Extra Condensed"/>
            </a:endParaRPr>
          </a:p>
        </p:txBody>
      </p:sp>
      <p:sp>
        <p:nvSpPr>
          <p:cNvPr id="662" name="Google Shape;662;p34"/>
          <p:cNvSpPr txBox="1"/>
          <p:nvPr/>
        </p:nvSpPr>
        <p:spPr>
          <a:xfrm>
            <a:off x="5388525" y="3419688"/>
            <a:ext cx="1597500" cy="11100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SzPts val="1100"/>
              <a:buFont typeface="Muli"/>
              <a:buChar char="●"/>
            </a:pPr>
            <a:r>
              <a:rPr lang="en" sz="1100">
                <a:latin typeface="Muli"/>
                <a:ea typeface="Muli"/>
                <a:cs typeface="Muli"/>
                <a:sym typeface="Muli"/>
              </a:rPr>
              <a:t>LSTM Model</a:t>
            </a:r>
            <a:endParaRPr sz="1100">
              <a:latin typeface="Muli"/>
              <a:ea typeface="Muli"/>
              <a:cs typeface="Muli"/>
              <a:sym typeface="Muli"/>
            </a:endParaRPr>
          </a:p>
          <a:p>
            <a:pPr indent="-298450" lvl="0" marL="457200" rtl="0" algn="l">
              <a:spcBef>
                <a:spcPts val="0"/>
              </a:spcBef>
              <a:spcAft>
                <a:spcPts val="0"/>
              </a:spcAft>
              <a:buSzPts val="1100"/>
              <a:buFont typeface="Muli"/>
              <a:buChar char="●"/>
            </a:pPr>
            <a:r>
              <a:rPr lang="en" sz="1100">
                <a:latin typeface="Muli"/>
                <a:ea typeface="Muli"/>
                <a:cs typeface="Muli"/>
                <a:sym typeface="Muli"/>
              </a:rPr>
              <a:t>Sarima model</a:t>
            </a:r>
            <a:endParaRPr sz="1100">
              <a:latin typeface="Muli"/>
              <a:ea typeface="Muli"/>
              <a:cs typeface="Muli"/>
              <a:sym typeface="Muli"/>
            </a:endParaRPr>
          </a:p>
          <a:p>
            <a:pPr indent="-298450" lvl="0" marL="457200" rtl="0" algn="l">
              <a:spcBef>
                <a:spcPts val="0"/>
              </a:spcBef>
              <a:spcAft>
                <a:spcPts val="0"/>
              </a:spcAft>
              <a:buSzPts val="1100"/>
              <a:buFont typeface="Muli"/>
              <a:buChar char="●"/>
            </a:pPr>
            <a:r>
              <a:rPr lang="en" sz="1100">
                <a:latin typeface="Muli"/>
                <a:ea typeface="Muli"/>
                <a:cs typeface="Muli"/>
                <a:sym typeface="Muli"/>
              </a:rPr>
              <a:t>FBProphet model</a:t>
            </a:r>
            <a:endParaRPr sz="1100">
              <a:latin typeface="Muli"/>
              <a:ea typeface="Muli"/>
              <a:cs typeface="Muli"/>
              <a:sym typeface="Muli"/>
            </a:endParaRPr>
          </a:p>
          <a:p>
            <a:pPr indent="-298450" lvl="0" marL="457200" rtl="0" algn="l">
              <a:spcBef>
                <a:spcPts val="0"/>
              </a:spcBef>
              <a:spcAft>
                <a:spcPts val="0"/>
              </a:spcAft>
              <a:buSzPts val="1100"/>
              <a:buFont typeface="Muli"/>
              <a:buChar char="●"/>
            </a:pPr>
            <a:r>
              <a:rPr lang="en" sz="1100">
                <a:latin typeface="Muli"/>
                <a:ea typeface="Muli"/>
                <a:cs typeface="Muli"/>
                <a:sym typeface="Muli"/>
              </a:rPr>
              <a:t>Holt-Winter Model</a:t>
            </a:r>
            <a:endParaRPr sz="1100">
              <a:latin typeface="Muli"/>
              <a:ea typeface="Muli"/>
              <a:cs typeface="Muli"/>
              <a:sym typeface="Muli"/>
            </a:endParaRPr>
          </a:p>
        </p:txBody>
      </p:sp>
      <p:sp>
        <p:nvSpPr>
          <p:cNvPr id="663" name="Google Shape;663;p34"/>
          <p:cNvSpPr txBox="1"/>
          <p:nvPr/>
        </p:nvSpPr>
        <p:spPr>
          <a:xfrm>
            <a:off x="5415953" y="3083425"/>
            <a:ext cx="1542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3"/>
                </a:solidFill>
                <a:latin typeface="Fira Sans Extra Condensed"/>
                <a:ea typeface="Fira Sans Extra Condensed"/>
                <a:cs typeface="Fira Sans Extra Condensed"/>
                <a:sym typeface="Fira Sans Extra Condensed"/>
              </a:rPr>
              <a:t>Solution</a:t>
            </a:r>
            <a:endParaRPr b="1" sz="1500">
              <a:solidFill>
                <a:schemeClr val="accent3"/>
              </a:solidFill>
              <a:latin typeface="Fira Sans Extra Condensed"/>
              <a:ea typeface="Fira Sans Extra Condensed"/>
              <a:cs typeface="Fira Sans Extra Condensed"/>
              <a:sym typeface="Fira Sans Extra Condensed"/>
            </a:endParaRPr>
          </a:p>
        </p:txBody>
      </p:sp>
      <p:sp>
        <p:nvSpPr>
          <p:cNvPr id="664" name="Google Shape;664;p34"/>
          <p:cNvSpPr txBox="1"/>
          <p:nvPr/>
        </p:nvSpPr>
        <p:spPr>
          <a:xfrm>
            <a:off x="306500" y="3339600"/>
            <a:ext cx="2004300" cy="11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50">
              <a:latin typeface="Roboto"/>
              <a:ea typeface="Roboto"/>
              <a:cs typeface="Roboto"/>
              <a:sym typeface="Roboto"/>
            </a:endParaRPr>
          </a:p>
          <a:p>
            <a:pPr indent="0" lvl="0" marL="0" rtl="0" algn="ctr">
              <a:spcBef>
                <a:spcPts val="0"/>
              </a:spcBef>
              <a:spcAft>
                <a:spcPts val="0"/>
              </a:spcAft>
              <a:buNone/>
            </a:pPr>
            <a:r>
              <a:t/>
            </a:r>
            <a:endParaRPr sz="1050">
              <a:latin typeface="Roboto"/>
              <a:ea typeface="Roboto"/>
              <a:cs typeface="Roboto"/>
              <a:sym typeface="Roboto"/>
            </a:endParaRPr>
          </a:p>
          <a:p>
            <a:pPr indent="-295275" lvl="0" marL="457200" rtl="0" algn="l">
              <a:spcBef>
                <a:spcPts val="0"/>
              </a:spcBef>
              <a:spcAft>
                <a:spcPts val="0"/>
              </a:spcAft>
              <a:buSzPts val="1050"/>
              <a:buFont typeface="Muli"/>
              <a:buChar char="●"/>
            </a:pPr>
            <a:r>
              <a:rPr lang="en" sz="1050">
                <a:latin typeface="Muli"/>
                <a:ea typeface="Muli"/>
                <a:cs typeface="Muli"/>
                <a:sym typeface="Muli"/>
              </a:rPr>
              <a:t>Finding a dataset</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Researching time series forecasting</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Understanding the product and project objective</a:t>
            </a:r>
            <a:endParaRPr sz="1050">
              <a:latin typeface="Muli"/>
              <a:ea typeface="Muli"/>
              <a:cs typeface="Muli"/>
              <a:sym typeface="Muli"/>
            </a:endParaRPr>
          </a:p>
          <a:p>
            <a:pPr indent="0" lvl="0" marL="0" rtl="0" algn="ctr">
              <a:spcBef>
                <a:spcPts val="0"/>
              </a:spcBef>
              <a:spcAft>
                <a:spcPts val="0"/>
              </a:spcAft>
              <a:buNone/>
            </a:pPr>
            <a:r>
              <a:t/>
            </a:r>
            <a:endParaRPr sz="1100">
              <a:latin typeface="Roboto"/>
              <a:ea typeface="Roboto"/>
              <a:cs typeface="Roboto"/>
              <a:sym typeface="Roboto"/>
            </a:endParaRPr>
          </a:p>
        </p:txBody>
      </p:sp>
      <p:sp>
        <p:nvSpPr>
          <p:cNvPr id="665" name="Google Shape;665;p34"/>
          <p:cNvSpPr txBox="1"/>
          <p:nvPr/>
        </p:nvSpPr>
        <p:spPr>
          <a:xfrm>
            <a:off x="537200" y="3083425"/>
            <a:ext cx="1542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Fira Sans Extra Condensed"/>
                <a:ea typeface="Fira Sans Extra Condensed"/>
                <a:cs typeface="Fira Sans Extra Condensed"/>
                <a:sym typeface="Fira Sans Extra Condensed"/>
              </a:rPr>
              <a:t>Start</a:t>
            </a:r>
            <a:endParaRPr b="1" sz="1500">
              <a:solidFill>
                <a:schemeClr val="accent1"/>
              </a:solidFill>
              <a:latin typeface="Fira Sans Extra Condensed"/>
              <a:ea typeface="Fira Sans Extra Condensed"/>
              <a:cs typeface="Fira Sans Extra Condensed"/>
              <a:sym typeface="Fira Sans Extra Condensed"/>
            </a:endParaRPr>
          </a:p>
        </p:txBody>
      </p:sp>
      <p:sp>
        <p:nvSpPr>
          <p:cNvPr id="666" name="Google Shape;666;p34"/>
          <p:cNvSpPr txBox="1"/>
          <p:nvPr/>
        </p:nvSpPr>
        <p:spPr>
          <a:xfrm>
            <a:off x="3720875" y="3478188"/>
            <a:ext cx="2004300" cy="1281000"/>
          </a:xfrm>
          <a:prstGeom prst="rect">
            <a:avLst/>
          </a:prstGeom>
          <a:noFill/>
          <a:ln>
            <a:noFill/>
          </a:ln>
        </p:spPr>
        <p:txBody>
          <a:bodyPr anchorCtr="0" anchor="ctr" bIns="91425" lIns="91425" spcFirstLastPara="1" rIns="91425" wrap="square" tIns="91425">
            <a:noAutofit/>
          </a:bodyPr>
          <a:lstStyle/>
          <a:p>
            <a:pPr indent="-295275" lvl="0" marL="457200" rtl="0" algn="l">
              <a:spcBef>
                <a:spcPts val="0"/>
              </a:spcBef>
              <a:spcAft>
                <a:spcPts val="0"/>
              </a:spcAft>
              <a:buSzPts val="1050"/>
              <a:buFont typeface="Muli"/>
              <a:buChar char="●"/>
            </a:pPr>
            <a:r>
              <a:rPr lang="en" sz="1050">
                <a:latin typeface="Muli"/>
                <a:ea typeface="Muli"/>
                <a:cs typeface="Muli"/>
                <a:sym typeface="Muli"/>
              </a:rPr>
              <a:t>Testing different models</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Exploring other datasets</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Problems we encounter along the way</a:t>
            </a:r>
            <a:endParaRPr sz="1050">
              <a:latin typeface="Muli"/>
              <a:ea typeface="Muli"/>
              <a:cs typeface="Muli"/>
              <a:sym typeface="Muli"/>
            </a:endParaRPr>
          </a:p>
          <a:p>
            <a:pPr indent="0" lvl="0" marL="0" rtl="0" algn="ctr">
              <a:spcBef>
                <a:spcPts val="0"/>
              </a:spcBef>
              <a:spcAft>
                <a:spcPts val="0"/>
              </a:spcAft>
              <a:buNone/>
            </a:pPr>
            <a:r>
              <a:t/>
            </a:r>
            <a:endParaRPr sz="1100">
              <a:latin typeface="Roboto"/>
              <a:ea typeface="Roboto"/>
              <a:cs typeface="Roboto"/>
              <a:sym typeface="Roboto"/>
            </a:endParaRPr>
          </a:p>
        </p:txBody>
      </p:sp>
      <p:sp>
        <p:nvSpPr>
          <p:cNvPr id="667" name="Google Shape;667;p34"/>
          <p:cNvSpPr txBox="1"/>
          <p:nvPr/>
        </p:nvSpPr>
        <p:spPr>
          <a:xfrm>
            <a:off x="3951565" y="3083425"/>
            <a:ext cx="15429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Fira Sans Extra Condensed"/>
                <a:ea typeface="Fira Sans Extra Condensed"/>
                <a:cs typeface="Fira Sans Extra Condensed"/>
                <a:sym typeface="Fira Sans Extra Condensed"/>
              </a:rPr>
              <a:t>Development</a:t>
            </a:r>
            <a:endParaRPr b="1" sz="1500">
              <a:solidFill>
                <a:schemeClr val="lt2"/>
              </a:solidFill>
              <a:latin typeface="Fira Sans Extra Condensed"/>
              <a:ea typeface="Fira Sans Extra Condensed"/>
              <a:cs typeface="Fira Sans Extra Condensed"/>
              <a:sym typeface="Fira Sans Extra Condensed"/>
            </a:endParaRPr>
          </a:p>
        </p:txBody>
      </p:sp>
      <p:sp>
        <p:nvSpPr>
          <p:cNvPr id="668" name="Google Shape;668;p34"/>
          <p:cNvSpPr txBox="1"/>
          <p:nvPr/>
        </p:nvSpPr>
        <p:spPr>
          <a:xfrm>
            <a:off x="6674175" y="3280063"/>
            <a:ext cx="2163300" cy="1281000"/>
          </a:xfrm>
          <a:prstGeom prst="rect">
            <a:avLst/>
          </a:prstGeom>
          <a:noFill/>
          <a:ln>
            <a:noFill/>
          </a:ln>
        </p:spPr>
        <p:txBody>
          <a:bodyPr anchorCtr="0" anchor="ctr" bIns="91425" lIns="91425" spcFirstLastPara="1" rIns="91425" wrap="square" tIns="91425">
            <a:noAutofit/>
          </a:bodyPr>
          <a:lstStyle/>
          <a:p>
            <a:pPr indent="-295275" lvl="0" marL="457200" rtl="0" algn="l">
              <a:spcBef>
                <a:spcPts val="0"/>
              </a:spcBef>
              <a:spcAft>
                <a:spcPts val="0"/>
              </a:spcAft>
              <a:buSzPts val="1050"/>
              <a:buFont typeface="Muli"/>
              <a:buChar char="●"/>
            </a:pPr>
            <a:r>
              <a:rPr lang="en" sz="1050">
                <a:latin typeface="Muli"/>
                <a:ea typeface="Muli"/>
                <a:cs typeface="Muli"/>
                <a:sym typeface="Muli"/>
              </a:rPr>
              <a:t>Time Series Forecasting</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The Cyber Security and Compliance Industry</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Teamwork during a Pandemic</a:t>
            </a:r>
            <a:endParaRPr sz="1050">
              <a:latin typeface="Muli"/>
              <a:ea typeface="Muli"/>
              <a:cs typeface="Muli"/>
              <a:sym typeface="Muli"/>
            </a:endParaRPr>
          </a:p>
          <a:p>
            <a:pPr indent="-295275" lvl="0" marL="457200" rtl="0" algn="l">
              <a:spcBef>
                <a:spcPts val="0"/>
              </a:spcBef>
              <a:spcAft>
                <a:spcPts val="0"/>
              </a:spcAft>
              <a:buSzPts val="1050"/>
              <a:buFont typeface="Muli"/>
              <a:buChar char="●"/>
            </a:pPr>
            <a:r>
              <a:rPr lang="en" sz="1050">
                <a:latin typeface="Muli"/>
                <a:ea typeface="Muli"/>
                <a:cs typeface="Muli"/>
                <a:sym typeface="Muli"/>
              </a:rPr>
              <a:t>Future Steps</a:t>
            </a:r>
            <a:endParaRPr sz="1050">
              <a:latin typeface="Muli"/>
              <a:ea typeface="Muli"/>
              <a:cs typeface="Muli"/>
              <a:sym typeface="Muli"/>
            </a:endParaRPr>
          </a:p>
        </p:txBody>
      </p:sp>
      <p:sp>
        <p:nvSpPr>
          <p:cNvPr id="669" name="Google Shape;669;p34"/>
          <p:cNvSpPr txBox="1"/>
          <p:nvPr/>
        </p:nvSpPr>
        <p:spPr>
          <a:xfrm>
            <a:off x="6908475" y="3083425"/>
            <a:ext cx="16947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Fira Sans Extra Condensed"/>
                <a:ea typeface="Fira Sans Extra Condensed"/>
                <a:cs typeface="Fira Sans Extra Condensed"/>
                <a:sym typeface="Fira Sans Extra Condensed"/>
              </a:rPr>
              <a:t>Learning and Future</a:t>
            </a:r>
            <a:endParaRPr b="1" sz="1500">
              <a:solidFill>
                <a:schemeClr val="lt1"/>
              </a:solidFill>
              <a:latin typeface="Fira Sans Extra Condensed"/>
              <a:ea typeface="Fira Sans Extra Condensed"/>
              <a:cs typeface="Fira Sans Extra Condensed"/>
              <a:sym typeface="Fira Sans Extra Condensed"/>
            </a:endParaRPr>
          </a:p>
        </p:txBody>
      </p:sp>
      <p:sp>
        <p:nvSpPr>
          <p:cNvPr id="670" name="Google Shape;670;p34"/>
          <p:cNvSpPr txBox="1"/>
          <p:nvPr/>
        </p:nvSpPr>
        <p:spPr>
          <a:xfrm>
            <a:off x="883900" y="2694725"/>
            <a:ext cx="849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1"/>
                </a:solidFill>
                <a:latin typeface="Fira Sans Extra Condensed"/>
                <a:ea typeface="Fira Sans Extra Condensed"/>
                <a:cs typeface="Fira Sans Extra Condensed"/>
                <a:sym typeface="Fira Sans Extra Condensed"/>
              </a:rPr>
              <a:t>01</a:t>
            </a:r>
            <a:endParaRPr b="1" sz="2700">
              <a:solidFill>
                <a:schemeClr val="accent1"/>
              </a:solidFill>
              <a:latin typeface="Fira Sans Extra Condensed"/>
              <a:ea typeface="Fira Sans Extra Condensed"/>
              <a:cs typeface="Fira Sans Extra Condensed"/>
              <a:sym typeface="Fira Sans Extra Condensed"/>
            </a:endParaRPr>
          </a:p>
        </p:txBody>
      </p:sp>
      <p:sp>
        <p:nvSpPr>
          <p:cNvPr id="671" name="Google Shape;671;p34"/>
          <p:cNvSpPr txBox="1"/>
          <p:nvPr/>
        </p:nvSpPr>
        <p:spPr>
          <a:xfrm>
            <a:off x="2517188" y="2694725"/>
            <a:ext cx="849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Fira Sans Extra Condensed"/>
                <a:ea typeface="Fira Sans Extra Condensed"/>
                <a:cs typeface="Fira Sans Extra Condensed"/>
                <a:sym typeface="Fira Sans Extra Condensed"/>
              </a:rPr>
              <a:t>02</a:t>
            </a:r>
            <a:endParaRPr b="1" sz="2700">
              <a:solidFill>
                <a:schemeClr val="accent2"/>
              </a:solidFill>
              <a:latin typeface="Fira Sans Extra Condensed"/>
              <a:ea typeface="Fira Sans Extra Condensed"/>
              <a:cs typeface="Fira Sans Extra Condensed"/>
              <a:sym typeface="Fira Sans Extra Condensed"/>
            </a:endParaRPr>
          </a:p>
        </p:txBody>
      </p:sp>
      <p:sp>
        <p:nvSpPr>
          <p:cNvPr id="672" name="Google Shape;672;p34"/>
          <p:cNvSpPr txBox="1"/>
          <p:nvPr/>
        </p:nvSpPr>
        <p:spPr>
          <a:xfrm>
            <a:off x="4298063" y="2694725"/>
            <a:ext cx="849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lt2"/>
                </a:solidFill>
                <a:latin typeface="Fira Sans Extra Condensed"/>
                <a:ea typeface="Fira Sans Extra Condensed"/>
                <a:cs typeface="Fira Sans Extra Condensed"/>
                <a:sym typeface="Fira Sans Extra Condensed"/>
              </a:rPr>
              <a:t>03</a:t>
            </a:r>
            <a:endParaRPr b="1" sz="2700">
              <a:solidFill>
                <a:schemeClr val="lt2"/>
              </a:solidFill>
              <a:latin typeface="Fira Sans Extra Condensed"/>
              <a:ea typeface="Fira Sans Extra Condensed"/>
              <a:cs typeface="Fira Sans Extra Condensed"/>
              <a:sym typeface="Fira Sans Extra Condensed"/>
            </a:endParaRPr>
          </a:p>
        </p:txBody>
      </p:sp>
      <p:sp>
        <p:nvSpPr>
          <p:cNvPr id="673" name="Google Shape;673;p34"/>
          <p:cNvSpPr txBox="1"/>
          <p:nvPr/>
        </p:nvSpPr>
        <p:spPr>
          <a:xfrm>
            <a:off x="5762475" y="2694725"/>
            <a:ext cx="849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3"/>
                </a:solidFill>
                <a:latin typeface="Fira Sans Extra Condensed"/>
                <a:ea typeface="Fira Sans Extra Condensed"/>
                <a:cs typeface="Fira Sans Extra Condensed"/>
                <a:sym typeface="Fira Sans Extra Condensed"/>
              </a:rPr>
              <a:t>04</a:t>
            </a:r>
            <a:endParaRPr b="1" sz="2700">
              <a:solidFill>
                <a:schemeClr val="accent3"/>
              </a:solidFill>
              <a:latin typeface="Fira Sans Extra Condensed"/>
              <a:ea typeface="Fira Sans Extra Condensed"/>
              <a:cs typeface="Fira Sans Extra Condensed"/>
              <a:sym typeface="Fira Sans Extra Condensed"/>
            </a:endParaRPr>
          </a:p>
        </p:txBody>
      </p:sp>
      <p:sp>
        <p:nvSpPr>
          <p:cNvPr id="674" name="Google Shape;674;p34"/>
          <p:cNvSpPr txBox="1"/>
          <p:nvPr/>
        </p:nvSpPr>
        <p:spPr>
          <a:xfrm>
            <a:off x="7331025" y="2694725"/>
            <a:ext cx="849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lt1"/>
                </a:solidFill>
                <a:latin typeface="Fira Sans Extra Condensed"/>
                <a:ea typeface="Fira Sans Extra Condensed"/>
                <a:cs typeface="Fira Sans Extra Condensed"/>
                <a:sym typeface="Fira Sans Extra Condensed"/>
              </a:rPr>
              <a:t>05</a:t>
            </a:r>
            <a:endParaRPr b="1" sz="2700">
              <a:solidFill>
                <a:schemeClr val="lt1"/>
              </a:solidFill>
              <a:latin typeface="Fira Sans Extra Condensed"/>
              <a:ea typeface="Fira Sans Extra Condensed"/>
              <a:cs typeface="Fira Sans Extra Condensed"/>
              <a:sym typeface="Fira Sans Extra Condensed"/>
            </a:endParaRPr>
          </a:p>
        </p:txBody>
      </p:sp>
      <p:grpSp>
        <p:nvGrpSpPr>
          <p:cNvPr id="675" name="Google Shape;675;p34"/>
          <p:cNvGrpSpPr/>
          <p:nvPr/>
        </p:nvGrpSpPr>
        <p:grpSpPr>
          <a:xfrm>
            <a:off x="7491044" y="1397965"/>
            <a:ext cx="342973" cy="360068"/>
            <a:chOff x="5642475" y="1435075"/>
            <a:chExt cx="481975" cy="481825"/>
          </a:xfrm>
        </p:grpSpPr>
        <p:sp>
          <p:nvSpPr>
            <p:cNvPr id="676" name="Google Shape;676;p3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3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3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9" name="Google Shape;679;p34"/>
          <p:cNvSpPr txBox="1"/>
          <p:nvPr>
            <p:ph idx="4294967295" type="title"/>
          </p:nvPr>
        </p:nvSpPr>
        <p:spPr>
          <a:xfrm>
            <a:off x="2679438" y="203363"/>
            <a:ext cx="37851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424242"/>
                </a:solidFill>
              </a:rPr>
              <a:t>Learning Path</a:t>
            </a:r>
            <a:endParaRPr b="1">
              <a:solidFill>
                <a:srgbClr val="424242"/>
              </a:solidFill>
            </a:endParaRPr>
          </a:p>
        </p:txBody>
      </p:sp>
      <p:sp>
        <p:nvSpPr>
          <p:cNvPr id="680" name="Google Shape;680;p34"/>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Solution ----- Models ----- </a:t>
            </a:r>
            <a:r>
              <a:rPr b="1" lang="en" sz="1100">
                <a:solidFill>
                  <a:srgbClr val="FFFFFF"/>
                </a:solidFill>
                <a:highlight>
                  <a:schemeClr val="lt1"/>
                </a:highlight>
                <a:latin typeface="Nixie One"/>
                <a:ea typeface="Nixie One"/>
                <a:cs typeface="Nixie One"/>
                <a:sym typeface="Nixie One"/>
              </a:rPr>
              <a:t>Learning Path</a:t>
            </a:r>
            <a:r>
              <a:rPr b="1" lang="en" sz="1100">
                <a:latin typeface="Nixie One"/>
                <a:ea typeface="Nixie One"/>
                <a:cs typeface="Nixie One"/>
                <a:sym typeface="Nixie One"/>
              </a:rPr>
              <a:t> </a:t>
            </a:r>
            <a:endParaRPr b="1" sz="1100">
              <a:latin typeface="Nixie One"/>
              <a:ea typeface="Nixie One"/>
              <a:cs typeface="Nixie One"/>
              <a:sym typeface="Nixie One"/>
            </a:endParaRPr>
          </a:p>
          <a:p>
            <a:pPr indent="0" lvl="0" marL="0" rtl="0" algn="ctr">
              <a:spcBef>
                <a:spcPts val="0"/>
              </a:spcBef>
              <a:spcAft>
                <a:spcPts val="0"/>
              </a:spcAft>
              <a:buNone/>
            </a:pPr>
            <a:r>
              <a:t/>
            </a:r>
            <a:endParaRPr b="1" sz="1100">
              <a:latin typeface="Nixie One"/>
              <a:ea typeface="Nixie One"/>
              <a:cs typeface="Nixie One"/>
              <a:sym typeface="Nixie O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5"/>
          <p:cNvSpPr/>
          <p:nvPr/>
        </p:nvSpPr>
        <p:spPr>
          <a:xfrm rot="-5400000">
            <a:off x="1053600" y="533300"/>
            <a:ext cx="1855800" cy="21429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6" name="Google Shape;686;p35"/>
          <p:cNvSpPr txBox="1"/>
          <p:nvPr>
            <p:ph idx="4294967295" type="ctrTitle"/>
          </p:nvPr>
        </p:nvSpPr>
        <p:spPr>
          <a:xfrm>
            <a:off x="3152775" y="1354750"/>
            <a:ext cx="456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t>Thanks!</a:t>
            </a:r>
            <a:endParaRPr sz="8000"/>
          </a:p>
        </p:txBody>
      </p:sp>
      <p:sp>
        <p:nvSpPr>
          <p:cNvPr id="687" name="Google Shape;687;p35"/>
          <p:cNvSpPr txBox="1"/>
          <p:nvPr>
            <p:ph idx="4294967295" type="body"/>
          </p:nvPr>
        </p:nvSpPr>
        <p:spPr>
          <a:xfrm>
            <a:off x="3286468" y="2400250"/>
            <a:ext cx="45621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chemeClr val="lt1"/>
                </a:solidFill>
              </a:rPr>
              <a:t>Any questions?</a:t>
            </a:r>
            <a:endParaRPr>
              <a:solidFill>
                <a:schemeClr val="lt1"/>
              </a:solidFill>
            </a:endParaRPr>
          </a:p>
          <a:p>
            <a:pPr indent="0" lvl="0" marL="0" rtl="0" algn="l">
              <a:spcBef>
                <a:spcPts val="600"/>
              </a:spcBef>
              <a:spcAft>
                <a:spcPts val="0"/>
              </a:spcAft>
              <a:buNone/>
            </a:pPr>
            <a:r>
              <a:t/>
            </a:r>
            <a:endParaRPr/>
          </a:p>
        </p:txBody>
      </p:sp>
      <p:sp>
        <p:nvSpPr>
          <p:cNvPr id="688" name="Google Shape;688;p35"/>
          <p:cNvSpPr/>
          <p:nvPr/>
        </p:nvSpPr>
        <p:spPr>
          <a:xfrm>
            <a:off x="1591719" y="1212580"/>
            <a:ext cx="779561" cy="77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4"/>
          <p:cNvSpPr txBox="1"/>
          <p:nvPr>
            <p:ph type="ctrTitle"/>
          </p:nvPr>
        </p:nvSpPr>
        <p:spPr>
          <a:xfrm>
            <a:off x="2527725" y="92425"/>
            <a:ext cx="5982300" cy="7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1"/>
                </a:solidFill>
              </a:rPr>
              <a:t>Product &amp; Problem Statement</a:t>
            </a:r>
            <a:endParaRPr b="1" sz="3000">
              <a:solidFill>
                <a:schemeClr val="lt1"/>
              </a:solidFill>
            </a:endParaRPr>
          </a:p>
        </p:txBody>
      </p:sp>
      <p:sp>
        <p:nvSpPr>
          <p:cNvPr id="357" name="Google Shape;357;p14"/>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358" name="Google Shape;358;p14"/>
          <p:cNvSpPr txBox="1"/>
          <p:nvPr/>
        </p:nvSpPr>
        <p:spPr>
          <a:xfrm>
            <a:off x="2481825" y="982550"/>
            <a:ext cx="6074100" cy="35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latin typeface="Nixie One"/>
                <a:ea typeface="Nixie One"/>
                <a:cs typeface="Nixie One"/>
                <a:sym typeface="Nixie One"/>
              </a:rPr>
              <a:t>Product — u.trust360:</a:t>
            </a:r>
            <a:endParaRPr b="1" sz="12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Unreleased HSM product from Utimaco</a:t>
            </a:r>
            <a:endParaRPr b="1" sz="1200">
              <a:latin typeface="Nixie One"/>
              <a:ea typeface="Nixie One"/>
              <a:cs typeface="Nixie One"/>
              <a:sym typeface="Nixie One"/>
            </a:endParaRPr>
          </a:p>
          <a:p>
            <a:pPr indent="-304800" lvl="1" marL="9144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Software to monitoring and provision multiple Atalla AT1000 HSM appliances</a:t>
            </a:r>
            <a:endParaRPr b="1" sz="12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Business model: </a:t>
            </a:r>
            <a:r>
              <a:rPr b="1" lang="en" sz="1200">
                <a:latin typeface="Nixie One"/>
                <a:ea typeface="Nixie One"/>
                <a:cs typeface="Nixie One"/>
                <a:sym typeface="Nixie One"/>
              </a:rPr>
              <a:t>subscription</a:t>
            </a:r>
            <a:endParaRPr b="1" sz="1200">
              <a:latin typeface="Nixie One"/>
              <a:ea typeface="Nixie One"/>
              <a:cs typeface="Nixie One"/>
              <a:sym typeface="Nixie One"/>
            </a:endParaRPr>
          </a:p>
          <a:p>
            <a:pPr indent="-304800" lvl="1" marL="9144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Buying HSM’s to store certain amounts of data</a:t>
            </a:r>
            <a:endParaRPr b="1" sz="1200">
              <a:latin typeface="Nixie One"/>
              <a:ea typeface="Nixie One"/>
              <a:cs typeface="Nixie One"/>
              <a:sym typeface="Nixie One"/>
            </a:endParaRPr>
          </a:p>
          <a:p>
            <a:pPr indent="0" lvl="0" marL="0" rtl="0" algn="l">
              <a:lnSpc>
                <a:spcPct val="150000"/>
              </a:lnSpc>
              <a:spcBef>
                <a:spcPts val="0"/>
              </a:spcBef>
              <a:spcAft>
                <a:spcPts val="0"/>
              </a:spcAft>
              <a:buNone/>
            </a:pPr>
            <a:r>
              <a:rPr b="1" lang="en" sz="1200">
                <a:latin typeface="Nixie One"/>
                <a:ea typeface="Nixie One"/>
                <a:cs typeface="Nixie One"/>
                <a:sym typeface="Nixie One"/>
              </a:rPr>
              <a:t>Problem:</a:t>
            </a:r>
            <a:endParaRPr b="1" sz="12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Predicting CPU usage over time</a:t>
            </a:r>
            <a:endParaRPr b="1" sz="1200">
              <a:latin typeface="Nixie One"/>
              <a:ea typeface="Nixie One"/>
              <a:cs typeface="Nixie One"/>
              <a:sym typeface="Nixie One"/>
            </a:endParaRPr>
          </a:p>
          <a:p>
            <a:pPr indent="-304800" lvl="1" marL="9144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Notifying users of potential time for reaching 80%, 90%, full capacity.</a:t>
            </a:r>
            <a:endParaRPr b="1" sz="12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Reminding clients to upgrade plan to maintain health of HSM infrastructure</a:t>
            </a:r>
            <a:endParaRPr b="1" sz="12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Example: Commercial Banking</a:t>
            </a:r>
            <a:endParaRPr b="1" sz="1200">
              <a:latin typeface="Nixie One"/>
              <a:ea typeface="Nixie One"/>
              <a:cs typeface="Nixie One"/>
              <a:sym typeface="Nixie One"/>
            </a:endParaRPr>
          </a:p>
        </p:txBody>
      </p:sp>
      <p:sp>
        <p:nvSpPr>
          <p:cNvPr id="359" name="Google Shape;359;p14"/>
          <p:cNvSpPr txBox="1"/>
          <p:nvPr/>
        </p:nvSpPr>
        <p:spPr>
          <a:xfrm>
            <a:off x="1056600" y="4811700"/>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a:t>
            </a:r>
            <a:r>
              <a:rPr b="1" lang="en" sz="1100">
                <a:solidFill>
                  <a:srgbClr val="FFFFFF"/>
                </a:solidFill>
                <a:highlight>
                  <a:schemeClr val="lt1"/>
                </a:highlight>
                <a:latin typeface="Nixie One"/>
                <a:ea typeface="Nixie One"/>
                <a:cs typeface="Nixie One"/>
                <a:sym typeface="Nixie One"/>
              </a:rPr>
              <a:t>Problem</a:t>
            </a:r>
            <a:r>
              <a:rPr b="1" lang="en" sz="1100">
                <a:latin typeface="Nixie One"/>
                <a:ea typeface="Nixie One"/>
                <a:cs typeface="Nixie One"/>
                <a:sym typeface="Nixie One"/>
              </a:rPr>
              <a:t> ----- Solution ----- Models ----- Learning Path</a:t>
            </a:r>
            <a:endParaRPr b="1" sz="1100">
              <a:latin typeface="Nixie One"/>
              <a:ea typeface="Nixie One"/>
              <a:cs typeface="Nixie One"/>
              <a:sym typeface="Nixie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5"/>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5" name="Google Shape;365;p15"/>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a:t>
            </a:r>
            <a:r>
              <a:rPr b="1" lang="en" sz="1100">
                <a:solidFill>
                  <a:srgbClr val="FFFFFF"/>
                </a:solidFill>
                <a:highlight>
                  <a:schemeClr val="lt1"/>
                </a:highlight>
                <a:latin typeface="Nixie One"/>
                <a:ea typeface="Nixie One"/>
                <a:cs typeface="Nixie One"/>
                <a:sym typeface="Nixie One"/>
              </a:rPr>
              <a:t>Problem</a:t>
            </a:r>
            <a:r>
              <a:rPr b="1" lang="en" sz="1100">
                <a:latin typeface="Nixie One"/>
                <a:ea typeface="Nixie One"/>
                <a:cs typeface="Nixie One"/>
                <a:sym typeface="Nixie One"/>
              </a:rPr>
              <a:t> ----- Solution ----- Models ----- Learning Path</a:t>
            </a:r>
            <a:endParaRPr b="1" sz="1100">
              <a:latin typeface="Nixie One"/>
              <a:ea typeface="Nixie One"/>
              <a:cs typeface="Nixie One"/>
              <a:sym typeface="Nixie One"/>
            </a:endParaRPr>
          </a:p>
        </p:txBody>
      </p:sp>
      <p:pic>
        <p:nvPicPr>
          <p:cNvPr id="366" name="Google Shape;366;p15"/>
          <p:cNvPicPr preferRelativeResize="0"/>
          <p:nvPr/>
        </p:nvPicPr>
        <p:blipFill>
          <a:blip r:embed="rId3">
            <a:alphaModFix/>
          </a:blip>
          <a:stretch>
            <a:fillRect/>
          </a:stretch>
        </p:blipFill>
        <p:spPr>
          <a:xfrm>
            <a:off x="695187" y="349609"/>
            <a:ext cx="7753626" cy="44442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2" name="Google Shape;372;p16"/>
          <p:cNvSpPr txBox="1"/>
          <p:nvPr/>
        </p:nvSpPr>
        <p:spPr>
          <a:xfrm>
            <a:off x="3309150" y="987475"/>
            <a:ext cx="25257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lt1"/>
                </a:solidFill>
                <a:latin typeface="Nixie One"/>
                <a:ea typeface="Nixie One"/>
                <a:cs typeface="Nixie One"/>
                <a:sym typeface="Nixie One"/>
              </a:rPr>
              <a:t>The Team</a:t>
            </a:r>
            <a:endParaRPr b="1" sz="3600">
              <a:solidFill>
                <a:schemeClr val="lt1"/>
              </a:solidFill>
              <a:latin typeface="Nixie One"/>
              <a:ea typeface="Nixie One"/>
              <a:cs typeface="Nixie One"/>
              <a:sym typeface="Nixie One"/>
            </a:endParaRPr>
          </a:p>
          <a:p>
            <a:pPr indent="0" lvl="0" marL="0" rtl="0" algn="ctr">
              <a:spcBef>
                <a:spcPts val="1600"/>
              </a:spcBef>
              <a:spcAft>
                <a:spcPts val="0"/>
              </a:spcAft>
              <a:buNone/>
            </a:pPr>
            <a:r>
              <a:t/>
            </a:r>
            <a:endParaRPr b="1" sz="3600">
              <a:solidFill>
                <a:schemeClr val="lt1"/>
              </a:solidFill>
              <a:latin typeface="Nixie One"/>
              <a:ea typeface="Nixie One"/>
              <a:cs typeface="Nixie One"/>
              <a:sym typeface="Nixie One"/>
            </a:endParaRPr>
          </a:p>
        </p:txBody>
      </p:sp>
      <p:pic>
        <p:nvPicPr>
          <p:cNvPr id="373" name="Google Shape;373;p16"/>
          <p:cNvPicPr preferRelativeResize="0"/>
          <p:nvPr/>
        </p:nvPicPr>
        <p:blipFill rotWithShape="1">
          <a:blip r:embed="rId3">
            <a:alphaModFix/>
          </a:blip>
          <a:srcRect b="-2974" l="0" r="69" t="30959"/>
          <a:stretch/>
        </p:blipFill>
        <p:spPr>
          <a:xfrm>
            <a:off x="2831525" y="1780775"/>
            <a:ext cx="1042416" cy="1042416"/>
          </a:xfrm>
          <a:prstGeom prst="rect">
            <a:avLst/>
          </a:prstGeom>
          <a:noFill/>
          <a:ln cap="flat" cmpd="sng" w="9525">
            <a:solidFill>
              <a:srgbClr val="424242"/>
            </a:solidFill>
            <a:prstDash val="solid"/>
            <a:round/>
            <a:headEnd len="sm" w="sm" type="none"/>
            <a:tailEnd len="sm" w="sm" type="none"/>
          </a:ln>
        </p:spPr>
      </p:pic>
      <p:sp>
        <p:nvSpPr>
          <p:cNvPr id="374" name="Google Shape;374;p16"/>
          <p:cNvSpPr txBox="1"/>
          <p:nvPr/>
        </p:nvSpPr>
        <p:spPr>
          <a:xfrm>
            <a:off x="1023075" y="1984000"/>
            <a:ext cx="14478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Michael Deal</a:t>
            </a:r>
            <a:r>
              <a:rPr lang="en">
                <a:solidFill>
                  <a:schemeClr val="lt1"/>
                </a:solidFill>
                <a:latin typeface="Nunito"/>
                <a:ea typeface="Nunito"/>
                <a:cs typeface="Nunito"/>
                <a:sym typeface="Nunito"/>
              </a:rPr>
              <a:t> BA Economics</a:t>
            </a:r>
            <a:endParaRPr>
              <a:solidFill>
                <a:schemeClr val="lt1"/>
              </a:solidFill>
              <a:latin typeface="Nunito"/>
              <a:ea typeface="Nunito"/>
              <a:cs typeface="Nunito"/>
              <a:sym typeface="Nunito"/>
            </a:endParaRPr>
          </a:p>
        </p:txBody>
      </p:sp>
      <p:sp>
        <p:nvSpPr>
          <p:cNvPr id="375" name="Google Shape;375;p16"/>
          <p:cNvSpPr txBox="1"/>
          <p:nvPr/>
        </p:nvSpPr>
        <p:spPr>
          <a:xfrm>
            <a:off x="5638225" y="1983988"/>
            <a:ext cx="22890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Anh-Tu Lu</a:t>
            </a:r>
            <a:r>
              <a:rPr lang="en">
                <a:solidFill>
                  <a:schemeClr val="lt1"/>
                </a:solidFill>
                <a:latin typeface="Nunito"/>
                <a:ea typeface="Nunito"/>
                <a:cs typeface="Nunito"/>
                <a:sym typeface="Nunito"/>
              </a:rPr>
              <a:t>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BA Operations Research &amp; Management Science</a:t>
            </a:r>
            <a:endParaRPr>
              <a:solidFill>
                <a:schemeClr val="lt1"/>
              </a:solidFill>
              <a:latin typeface="Nunito"/>
              <a:ea typeface="Nunito"/>
              <a:cs typeface="Nunito"/>
              <a:sym typeface="Nunito"/>
            </a:endParaRPr>
          </a:p>
        </p:txBody>
      </p:sp>
      <p:sp>
        <p:nvSpPr>
          <p:cNvPr id="376" name="Google Shape;376;p16"/>
          <p:cNvSpPr txBox="1"/>
          <p:nvPr/>
        </p:nvSpPr>
        <p:spPr>
          <a:xfrm>
            <a:off x="1023075" y="3221563"/>
            <a:ext cx="1714800" cy="7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Robin Yoo</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BA Data Science</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BA Statistic</a:t>
            </a:r>
            <a:endParaRPr>
              <a:solidFill>
                <a:schemeClr val="lt1"/>
              </a:solidFill>
              <a:latin typeface="Nunito"/>
              <a:ea typeface="Nunito"/>
              <a:cs typeface="Nunito"/>
              <a:sym typeface="Nunito"/>
            </a:endParaRPr>
          </a:p>
        </p:txBody>
      </p:sp>
      <p:sp>
        <p:nvSpPr>
          <p:cNvPr id="377" name="Google Shape;377;p16"/>
          <p:cNvSpPr txBox="1"/>
          <p:nvPr/>
        </p:nvSpPr>
        <p:spPr>
          <a:xfrm>
            <a:off x="5450925" y="3299125"/>
            <a:ext cx="16236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Lawrence Chang</a:t>
            </a:r>
            <a:endParaRPr b="1">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BA Mathematics</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BA Statistic</a:t>
            </a:r>
            <a:endParaRPr>
              <a:solidFill>
                <a:schemeClr val="lt1"/>
              </a:solidFill>
              <a:latin typeface="Nunito"/>
              <a:ea typeface="Nunito"/>
              <a:cs typeface="Nunito"/>
              <a:sym typeface="Nunito"/>
            </a:endParaRPr>
          </a:p>
        </p:txBody>
      </p:sp>
      <p:pic>
        <p:nvPicPr>
          <p:cNvPr id="378" name="Google Shape;378;p16"/>
          <p:cNvPicPr preferRelativeResize="0"/>
          <p:nvPr/>
        </p:nvPicPr>
        <p:blipFill rotWithShape="1">
          <a:blip r:embed="rId4">
            <a:alphaModFix/>
          </a:blip>
          <a:srcRect b="-3766" l="0" r="15661" t="0"/>
          <a:stretch/>
        </p:blipFill>
        <p:spPr>
          <a:xfrm rot="-5400000">
            <a:off x="4235153" y="3054834"/>
            <a:ext cx="1042413" cy="1042418"/>
          </a:xfrm>
          <a:prstGeom prst="rect">
            <a:avLst/>
          </a:prstGeom>
          <a:noFill/>
          <a:ln cap="flat" cmpd="sng" w="9525">
            <a:solidFill>
              <a:srgbClr val="424242"/>
            </a:solidFill>
            <a:prstDash val="solid"/>
            <a:round/>
            <a:headEnd len="sm" w="sm" type="none"/>
            <a:tailEnd len="sm" w="sm" type="none"/>
          </a:ln>
        </p:spPr>
      </p:pic>
      <p:pic>
        <p:nvPicPr>
          <p:cNvPr id="379" name="Google Shape;379;p16"/>
          <p:cNvPicPr preferRelativeResize="0"/>
          <p:nvPr/>
        </p:nvPicPr>
        <p:blipFill rotWithShape="1">
          <a:blip r:embed="rId5">
            <a:alphaModFix/>
          </a:blip>
          <a:srcRect b="41385" l="24557" r="26504" t="21680"/>
          <a:stretch/>
        </p:blipFill>
        <p:spPr>
          <a:xfrm>
            <a:off x="2831525" y="3054825"/>
            <a:ext cx="1042999" cy="1042415"/>
          </a:xfrm>
          <a:prstGeom prst="rect">
            <a:avLst/>
          </a:prstGeom>
          <a:noFill/>
          <a:ln cap="flat" cmpd="sng" w="9525">
            <a:solidFill>
              <a:srgbClr val="424242"/>
            </a:solidFill>
            <a:prstDash val="solid"/>
            <a:round/>
            <a:headEnd len="sm" w="sm" type="none"/>
            <a:tailEnd len="sm" w="sm" type="none"/>
          </a:ln>
        </p:spPr>
      </p:pic>
      <p:pic>
        <p:nvPicPr>
          <p:cNvPr id="380" name="Google Shape;380;p16"/>
          <p:cNvPicPr preferRelativeResize="0"/>
          <p:nvPr/>
        </p:nvPicPr>
        <p:blipFill>
          <a:blip r:embed="rId6">
            <a:alphaModFix/>
          </a:blip>
          <a:stretch>
            <a:fillRect/>
          </a:stretch>
        </p:blipFill>
        <p:spPr>
          <a:xfrm>
            <a:off x="4234588" y="1782697"/>
            <a:ext cx="1043000" cy="1038566"/>
          </a:xfrm>
          <a:prstGeom prst="rect">
            <a:avLst/>
          </a:prstGeom>
          <a:noFill/>
          <a:ln cap="flat" cmpd="sng" w="9525">
            <a:solidFill>
              <a:srgbClr val="42424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7"/>
          <p:cNvSpPr txBox="1"/>
          <p:nvPr>
            <p:ph type="ctrTitle"/>
          </p:nvPr>
        </p:nvSpPr>
        <p:spPr>
          <a:xfrm>
            <a:off x="3558325" y="645200"/>
            <a:ext cx="39507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900">
                <a:solidFill>
                  <a:schemeClr val="lt1"/>
                </a:solidFill>
              </a:rPr>
              <a:t>Solution System Architecture</a:t>
            </a:r>
            <a:endParaRPr b="1" sz="2900">
              <a:solidFill>
                <a:schemeClr val="lt1"/>
              </a:solidFill>
            </a:endParaRPr>
          </a:p>
        </p:txBody>
      </p:sp>
      <p:sp>
        <p:nvSpPr>
          <p:cNvPr id="386" name="Google Shape;386;p17"/>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387" name="Google Shape;387;p17"/>
          <p:cNvPicPr preferRelativeResize="0"/>
          <p:nvPr/>
        </p:nvPicPr>
        <p:blipFill rotWithShape="1">
          <a:blip r:embed="rId3">
            <a:alphaModFix/>
          </a:blip>
          <a:srcRect b="0" l="0" r="0" t="0"/>
          <a:stretch/>
        </p:blipFill>
        <p:spPr>
          <a:xfrm>
            <a:off x="2854075" y="996450"/>
            <a:ext cx="5359199" cy="3960499"/>
          </a:xfrm>
          <a:prstGeom prst="rect">
            <a:avLst/>
          </a:prstGeom>
          <a:noFill/>
          <a:ln>
            <a:noFill/>
          </a:ln>
        </p:spPr>
      </p:pic>
      <p:pic>
        <p:nvPicPr>
          <p:cNvPr id="388" name="Google Shape;388;p17"/>
          <p:cNvPicPr preferRelativeResize="0"/>
          <p:nvPr/>
        </p:nvPicPr>
        <p:blipFill>
          <a:blip r:embed="rId4">
            <a:alphaModFix/>
          </a:blip>
          <a:stretch>
            <a:fillRect/>
          </a:stretch>
        </p:blipFill>
        <p:spPr>
          <a:xfrm>
            <a:off x="5153375" y="2364150"/>
            <a:ext cx="973425" cy="200400"/>
          </a:xfrm>
          <a:prstGeom prst="rect">
            <a:avLst/>
          </a:prstGeom>
          <a:noFill/>
          <a:ln>
            <a:noFill/>
          </a:ln>
        </p:spPr>
      </p:pic>
      <p:pic>
        <p:nvPicPr>
          <p:cNvPr id="389" name="Google Shape;389;p17"/>
          <p:cNvPicPr preferRelativeResize="0"/>
          <p:nvPr/>
        </p:nvPicPr>
        <p:blipFill>
          <a:blip r:embed="rId4">
            <a:alphaModFix/>
          </a:blip>
          <a:stretch>
            <a:fillRect/>
          </a:stretch>
        </p:blipFill>
        <p:spPr>
          <a:xfrm>
            <a:off x="5218500" y="2428050"/>
            <a:ext cx="973425" cy="262800"/>
          </a:xfrm>
          <a:prstGeom prst="rect">
            <a:avLst/>
          </a:prstGeom>
          <a:noFill/>
          <a:ln>
            <a:noFill/>
          </a:ln>
        </p:spPr>
      </p:pic>
      <p:pic>
        <p:nvPicPr>
          <p:cNvPr id="390" name="Google Shape;390;p17"/>
          <p:cNvPicPr preferRelativeResize="0"/>
          <p:nvPr/>
        </p:nvPicPr>
        <p:blipFill>
          <a:blip r:embed="rId5">
            <a:alphaModFix/>
          </a:blip>
          <a:stretch>
            <a:fillRect/>
          </a:stretch>
        </p:blipFill>
        <p:spPr>
          <a:xfrm>
            <a:off x="4573075" y="4434400"/>
            <a:ext cx="60125" cy="93525"/>
          </a:xfrm>
          <a:prstGeom prst="rect">
            <a:avLst/>
          </a:prstGeom>
          <a:noFill/>
          <a:ln>
            <a:noFill/>
          </a:ln>
        </p:spPr>
      </p:pic>
      <p:sp>
        <p:nvSpPr>
          <p:cNvPr id="391" name="Google Shape;391;p17"/>
          <p:cNvSpPr txBox="1"/>
          <p:nvPr/>
        </p:nvSpPr>
        <p:spPr>
          <a:xfrm>
            <a:off x="1315888" y="4811700"/>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8"/>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7" name="Google Shape;397;p18"/>
          <p:cNvSpPr txBox="1"/>
          <p:nvPr>
            <p:ph idx="4294967295" type="ctrTitle"/>
          </p:nvPr>
        </p:nvSpPr>
        <p:spPr>
          <a:xfrm>
            <a:off x="3126200" y="109600"/>
            <a:ext cx="2645100" cy="7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rPr>
              <a:t>Approach</a:t>
            </a:r>
            <a:endParaRPr b="1">
              <a:solidFill>
                <a:schemeClr val="lt1"/>
              </a:solidFill>
            </a:endParaRPr>
          </a:p>
        </p:txBody>
      </p:sp>
      <p:sp>
        <p:nvSpPr>
          <p:cNvPr id="398" name="Google Shape;398;p18"/>
          <p:cNvSpPr/>
          <p:nvPr/>
        </p:nvSpPr>
        <p:spPr>
          <a:xfrm>
            <a:off x="1383470" y="2008013"/>
            <a:ext cx="1085411" cy="1085411"/>
          </a:xfrm>
          <a:custGeom>
            <a:rect b="b" l="l" r="r" t="t"/>
            <a:pathLst>
              <a:path extrusionOk="0" h="10921" w="10921">
                <a:moveTo>
                  <a:pt x="5458" y="1"/>
                </a:moveTo>
                <a:cubicBezTo>
                  <a:pt x="2446" y="1"/>
                  <a:pt x="1" y="2446"/>
                  <a:pt x="1" y="5464"/>
                </a:cubicBezTo>
                <a:cubicBezTo>
                  <a:pt x="1" y="8475"/>
                  <a:pt x="2446" y="10921"/>
                  <a:pt x="5458" y="10921"/>
                </a:cubicBezTo>
                <a:cubicBezTo>
                  <a:pt x="8475" y="10921"/>
                  <a:pt x="10921" y="8475"/>
                  <a:pt x="10921" y="5464"/>
                </a:cubicBezTo>
                <a:cubicBezTo>
                  <a:pt x="10921" y="2446"/>
                  <a:pt x="8475" y="1"/>
                  <a:pt x="5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1353500" y="1981974"/>
            <a:ext cx="1137589" cy="1137589"/>
          </a:xfrm>
          <a:custGeom>
            <a:rect b="b" l="l" r="r" t="t"/>
            <a:pathLst>
              <a:path extrusionOk="0" h="11446" w="11446">
                <a:moveTo>
                  <a:pt x="5720" y="526"/>
                </a:moveTo>
                <a:cubicBezTo>
                  <a:pt x="8591" y="526"/>
                  <a:pt x="10920" y="2854"/>
                  <a:pt x="10920" y="5726"/>
                </a:cubicBezTo>
                <a:cubicBezTo>
                  <a:pt x="10920" y="8591"/>
                  <a:pt x="8591" y="10926"/>
                  <a:pt x="5720" y="10926"/>
                </a:cubicBezTo>
                <a:cubicBezTo>
                  <a:pt x="2854" y="10926"/>
                  <a:pt x="520" y="8591"/>
                  <a:pt x="520" y="5726"/>
                </a:cubicBezTo>
                <a:cubicBezTo>
                  <a:pt x="520" y="2854"/>
                  <a:pt x="2854" y="526"/>
                  <a:pt x="5720" y="526"/>
                </a:cubicBezTo>
                <a:close/>
                <a:moveTo>
                  <a:pt x="5720" y="0"/>
                </a:moveTo>
                <a:cubicBezTo>
                  <a:pt x="2568" y="0"/>
                  <a:pt x="0" y="2568"/>
                  <a:pt x="0" y="5726"/>
                </a:cubicBezTo>
                <a:cubicBezTo>
                  <a:pt x="0" y="8877"/>
                  <a:pt x="2568" y="11445"/>
                  <a:pt x="5720" y="11445"/>
                </a:cubicBezTo>
                <a:cubicBezTo>
                  <a:pt x="8877" y="11445"/>
                  <a:pt x="11445" y="8877"/>
                  <a:pt x="11445" y="5726"/>
                </a:cubicBezTo>
                <a:cubicBezTo>
                  <a:pt x="11445" y="2568"/>
                  <a:pt x="8877" y="0"/>
                  <a:pt x="5720" y="0"/>
                </a:cubicBez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978218" y="1912900"/>
            <a:ext cx="1900885" cy="642242"/>
          </a:xfrm>
          <a:custGeom>
            <a:rect b="b" l="l" r="r" t="t"/>
            <a:pathLst>
              <a:path extrusionOk="0" h="6462" w="19126">
                <a:moveTo>
                  <a:pt x="9496" y="1"/>
                </a:moveTo>
                <a:cubicBezTo>
                  <a:pt x="5971" y="1"/>
                  <a:pt x="3105" y="2855"/>
                  <a:pt x="3082" y="6374"/>
                </a:cubicBezTo>
                <a:lnTo>
                  <a:pt x="0" y="6374"/>
                </a:lnTo>
                <a:lnTo>
                  <a:pt x="0" y="6462"/>
                </a:lnTo>
                <a:lnTo>
                  <a:pt x="3163" y="6462"/>
                </a:lnTo>
                <a:lnTo>
                  <a:pt x="3163" y="6421"/>
                </a:lnTo>
                <a:cubicBezTo>
                  <a:pt x="3163" y="2925"/>
                  <a:pt x="6006" y="88"/>
                  <a:pt x="9496" y="88"/>
                </a:cubicBezTo>
                <a:cubicBezTo>
                  <a:pt x="12992" y="88"/>
                  <a:pt x="15828" y="2931"/>
                  <a:pt x="15828" y="6421"/>
                </a:cubicBezTo>
                <a:lnTo>
                  <a:pt x="15828" y="6462"/>
                </a:lnTo>
                <a:lnTo>
                  <a:pt x="19126" y="6462"/>
                </a:lnTo>
                <a:lnTo>
                  <a:pt x="19126" y="6374"/>
                </a:lnTo>
                <a:lnTo>
                  <a:pt x="15916" y="6374"/>
                </a:lnTo>
                <a:cubicBezTo>
                  <a:pt x="15892" y="2855"/>
                  <a:pt x="13021" y="1"/>
                  <a:pt x="949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1210488" y="2528836"/>
            <a:ext cx="65695" cy="65099"/>
          </a:xfrm>
          <a:custGeom>
            <a:rect b="b" l="l" r="r" t="t"/>
            <a:pathLst>
              <a:path extrusionOk="0" h="655" w="661">
                <a:moveTo>
                  <a:pt x="328" y="1"/>
                </a:moveTo>
                <a:cubicBezTo>
                  <a:pt x="147" y="1"/>
                  <a:pt x="1" y="147"/>
                  <a:pt x="1" y="328"/>
                </a:cubicBezTo>
                <a:cubicBezTo>
                  <a:pt x="1" y="509"/>
                  <a:pt x="147" y="655"/>
                  <a:pt x="328" y="655"/>
                </a:cubicBezTo>
                <a:cubicBezTo>
                  <a:pt x="509" y="655"/>
                  <a:pt x="660" y="509"/>
                  <a:pt x="660" y="328"/>
                </a:cubicBezTo>
                <a:cubicBezTo>
                  <a:pt x="660" y="147"/>
                  <a:pt x="509" y="1"/>
                  <a:pt x="32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2845381" y="2518461"/>
            <a:ext cx="64999" cy="65099"/>
          </a:xfrm>
          <a:custGeom>
            <a:rect b="b" l="l" r="r" t="t"/>
            <a:pathLst>
              <a:path extrusionOk="0" h="655" w="654">
                <a:moveTo>
                  <a:pt x="327" y="1"/>
                </a:moveTo>
                <a:cubicBezTo>
                  <a:pt x="146" y="1"/>
                  <a:pt x="0" y="147"/>
                  <a:pt x="0" y="328"/>
                </a:cubicBezTo>
                <a:cubicBezTo>
                  <a:pt x="0" y="509"/>
                  <a:pt x="146" y="655"/>
                  <a:pt x="327" y="655"/>
                </a:cubicBezTo>
                <a:cubicBezTo>
                  <a:pt x="508" y="655"/>
                  <a:pt x="654" y="509"/>
                  <a:pt x="654" y="328"/>
                </a:cubicBezTo>
                <a:cubicBezTo>
                  <a:pt x="654" y="147"/>
                  <a:pt x="508" y="1"/>
                  <a:pt x="32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2993864" y="2116543"/>
            <a:ext cx="1085411" cy="1086007"/>
          </a:xfrm>
          <a:custGeom>
            <a:rect b="b" l="l" r="r" t="t"/>
            <a:pathLst>
              <a:path extrusionOk="0" h="10927" w="10921">
                <a:moveTo>
                  <a:pt x="5463" y="0"/>
                </a:moveTo>
                <a:cubicBezTo>
                  <a:pt x="2446" y="0"/>
                  <a:pt x="0" y="2446"/>
                  <a:pt x="0" y="5463"/>
                </a:cubicBezTo>
                <a:cubicBezTo>
                  <a:pt x="0" y="8481"/>
                  <a:pt x="2446" y="10926"/>
                  <a:pt x="5463" y="10926"/>
                </a:cubicBezTo>
                <a:cubicBezTo>
                  <a:pt x="8481" y="10926"/>
                  <a:pt x="10920" y="8481"/>
                  <a:pt x="10920" y="5463"/>
                </a:cubicBezTo>
                <a:cubicBezTo>
                  <a:pt x="10920" y="2446"/>
                  <a:pt x="8481" y="0"/>
                  <a:pt x="5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2967726" y="2091000"/>
            <a:ext cx="1137589" cy="1137589"/>
          </a:xfrm>
          <a:custGeom>
            <a:rect b="b" l="l" r="r" t="t"/>
            <a:pathLst>
              <a:path extrusionOk="0" h="11446" w="11446">
                <a:moveTo>
                  <a:pt x="5726" y="520"/>
                </a:moveTo>
                <a:cubicBezTo>
                  <a:pt x="8592" y="520"/>
                  <a:pt x="10926" y="2855"/>
                  <a:pt x="10926" y="5720"/>
                </a:cubicBezTo>
                <a:cubicBezTo>
                  <a:pt x="10926" y="8586"/>
                  <a:pt x="8592" y="10920"/>
                  <a:pt x="5726" y="10920"/>
                </a:cubicBezTo>
                <a:cubicBezTo>
                  <a:pt x="2861" y="10920"/>
                  <a:pt x="526" y="8586"/>
                  <a:pt x="526" y="5720"/>
                </a:cubicBezTo>
                <a:cubicBezTo>
                  <a:pt x="526" y="2855"/>
                  <a:pt x="2861" y="520"/>
                  <a:pt x="5726" y="520"/>
                </a:cubicBezTo>
                <a:close/>
                <a:moveTo>
                  <a:pt x="5726" y="1"/>
                </a:moveTo>
                <a:cubicBezTo>
                  <a:pt x="2569" y="1"/>
                  <a:pt x="1" y="2563"/>
                  <a:pt x="1" y="5720"/>
                </a:cubicBezTo>
                <a:cubicBezTo>
                  <a:pt x="1" y="8878"/>
                  <a:pt x="2569" y="11446"/>
                  <a:pt x="5726" y="11446"/>
                </a:cubicBezTo>
                <a:cubicBezTo>
                  <a:pt x="8878" y="11446"/>
                  <a:pt x="11446" y="8878"/>
                  <a:pt x="11446" y="5720"/>
                </a:cubicBezTo>
                <a:cubicBezTo>
                  <a:pt x="11446" y="2563"/>
                  <a:pt x="8878" y="1"/>
                  <a:pt x="5726" y="1"/>
                </a:cubicBez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2579723" y="2655416"/>
            <a:ext cx="1900985" cy="642242"/>
          </a:xfrm>
          <a:custGeom>
            <a:rect b="b" l="l" r="r" t="t"/>
            <a:pathLst>
              <a:path extrusionOk="0" h="6462" w="19127">
                <a:moveTo>
                  <a:pt x="0" y="0"/>
                </a:moveTo>
                <a:lnTo>
                  <a:pt x="0" y="82"/>
                </a:lnTo>
                <a:lnTo>
                  <a:pt x="3210" y="82"/>
                </a:lnTo>
                <a:cubicBezTo>
                  <a:pt x="3234" y="3607"/>
                  <a:pt x="6105" y="6461"/>
                  <a:pt x="9630" y="6461"/>
                </a:cubicBezTo>
                <a:cubicBezTo>
                  <a:pt x="13155" y="6461"/>
                  <a:pt x="16027" y="3607"/>
                  <a:pt x="16044" y="82"/>
                </a:cubicBezTo>
                <a:lnTo>
                  <a:pt x="19126" y="82"/>
                </a:lnTo>
                <a:lnTo>
                  <a:pt x="19126" y="0"/>
                </a:lnTo>
                <a:lnTo>
                  <a:pt x="15963" y="0"/>
                </a:lnTo>
                <a:lnTo>
                  <a:pt x="15963" y="41"/>
                </a:lnTo>
                <a:cubicBezTo>
                  <a:pt x="15963" y="3531"/>
                  <a:pt x="13120" y="6374"/>
                  <a:pt x="9630" y="6374"/>
                </a:cubicBezTo>
                <a:cubicBezTo>
                  <a:pt x="6140" y="6374"/>
                  <a:pt x="3298" y="3531"/>
                  <a:pt x="3298" y="41"/>
                </a:cubicBezTo>
                <a:lnTo>
                  <a:pt x="3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4446886" y="2626991"/>
            <a:ext cx="65099" cy="65099"/>
          </a:xfrm>
          <a:custGeom>
            <a:rect b="b" l="l" r="r" t="t"/>
            <a:pathLst>
              <a:path extrusionOk="0" h="655" w="655">
                <a:moveTo>
                  <a:pt x="327" y="0"/>
                </a:moveTo>
                <a:cubicBezTo>
                  <a:pt x="146" y="0"/>
                  <a:pt x="1" y="146"/>
                  <a:pt x="1" y="327"/>
                </a:cubicBezTo>
                <a:cubicBezTo>
                  <a:pt x="1" y="508"/>
                  <a:pt x="146" y="654"/>
                  <a:pt x="327" y="654"/>
                </a:cubicBezTo>
                <a:cubicBezTo>
                  <a:pt x="508" y="654"/>
                  <a:pt x="654" y="508"/>
                  <a:pt x="654" y="327"/>
                </a:cubicBezTo>
                <a:cubicBezTo>
                  <a:pt x="654" y="146"/>
                  <a:pt x="508" y="0"/>
                  <a:pt x="32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2548416" y="2626991"/>
            <a:ext cx="65596" cy="65099"/>
          </a:xfrm>
          <a:custGeom>
            <a:rect b="b" l="l" r="r" t="t"/>
            <a:pathLst>
              <a:path extrusionOk="0" h="655" w="660">
                <a:moveTo>
                  <a:pt x="333" y="0"/>
                </a:moveTo>
                <a:cubicBezTo>
                  <a:pt x="152" y="0"/>
                  <a:pt x="0" y="146"/>
                  <a:pt x="0" y="327"/>
                </a:cubicBezTo>
                <a:cubicBezTo>
                  <a:pt x="0" y="508"/>
                  <a:pt x="152" y="654"/>
                  <a:pt x="333" y="654"/>
                </a:cubicBezTo>
                <a:cubicBezTo>
                  <a:pt x="514" y="654"/>
                  <a:pt x="660" y="508"/>
                  <a:pt x="660" y="327"/>
                </a:cubicBezTo>
                <a:cubicBezTo>
                  <a:pt x="660" y="146"/>
                  <a:pt x="514" y="0"/>
                  <a:pt x="33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4598847" y="2008013"/>
            <a:ext cx="1086007" cy="1085411"/>
          </a:xfrm>
          <a:custGeom>
            <a:rect b="b" l="l" r="r" t="t"/>
            <a:pathLst>
              <a:path extrusionOk="0" h="10921" w="10927">
                <a:moveTo>
                  <a:pt x="5463" y="1"/>
                </a:moveTo>
                <a:cubicBezTo>
                  <a:pt x="2446" y="1"/>
                  <a:pt x="1" y="2446"/>
                  <a:pt x="1" y="5464"/>
                </a:cubicBezTo>
                <a:cubicBezTo>
                  <a:pt x="1" y="8475"/>
                  <a:pt x="2446" y="10921"/>
                  <a:pt x="5463" y="10921"/>
                </a:cubicBezTo>
                <a:cubicBezTo>
                  <a:pt x="8481" y="10921"/>
                  <a:pt x="10926" y="8475"/>
                  <a:pt x="10926" y="5464"/>
                </a:cubicBezTo>
                <a:cubicBezTo>
                  <a:pt x="10926" y="2446"/>
                  <a:pt x="8481" y="1"/>
                  <a:pt x="5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4572708" y="1981974"/>
            <a:ext cx="1137689" cy="1137589"/>
          </a:xfrm>
          <a:custGeom>
            <a:rect b="b" l="l" r="r" t="t"/>
            <a:pathLst>
              <a:path extrusionOk="0" h="11446" w="11447">
                <a:moveTo>
                  <a:pt x="5726" y="526"/>
                </a:moveTo>
                <a:cubicBezTo>
                  <a:pt x="8592" y="526"/>
                  <a:pt x="10927" y="2854"/>
                  <a:pt x="10927" y="5726"/>
                </a:cubicBezTo>
                <a:cubicBezTo>
                  <a:pt x="10927" y="8591"/>
                  <a:pt x="8592" y="10926"/>
                  <a:pt x="5726" y="10926"/>
                </a:cubicBezTo>
                <a:cubicBezTo>
                  <a:pt x="2861" y="10926"/>
                  <a:pt x="526" y="8591"/>
                  <a:pt x="526" y="5726"/>
                </a:cubicBezTo>
                <a:cubicBezTo>
                  <a:pt x="526" y="2854"/>
                  <a:pt x="2861" y="526"/>
                  <a:pt x="5726" y="526"/>
                </a:cubicBezTo>
                <a:close/>
                <a:moveTo>
                  <a:pt x="5726" y="0"/>
                </a:moveTo>
                <a:cubicBezTo>
                  <a:pt x="2569" y="0"/>
                  <a:pt x="1" y="2568"/>
                  <a:pt x="1" y="5726"/>
                </a:cubicBezTo>
                <a:cubicBezTo>
                  <a:pt x="1" y="8877"/>
                  <a:pt x="2569" y="11445"/>
                  <a:pt x="5726" y="11445"/>
                </a:cubicBezTo>
                <a:cubicBezTo>
                  <a:pt x="8884" y="11445"/>
                  <a:pt x="11446" y="8877"/>
                  <a:pt x="11446" y="5726"/>
                </a:cubicBezTo>
                <a:cubicBezTo>
                  <a:pt x="11446" y="2568"/>
                  <a:pt x="8884" y="0"/>
                  <a:pt x="5726" y="0"/>
                </a:cubicBez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4197427" y="1912900"/>
            <a:ext cx="1901581" cy="642242"/>
          </a:xfrm>
          <a:custGeom>
            <a:rect b="b" l="l" r="r" t="t"/>
            <a:pathLst>
              <a:path extrusionOk="0" h="6462" w="19133">
                <a:moveTo>
                  <a:pt x="9502" y="1"/>
                </a:moveTo>
                <a:cubicBezTo>
                  <a:pt x="5977" y="1"/>
                  <a:pt x="3106" y="2855"/>
                  <a:pt x="3082" y="6374"/>
                </a:cubicBezTo>
                <a:lnTo>
                  <a:pt x="1" y="6374"/>
                </a:lnTo>
                <a:lnTo>
                  <a:pt x="1" y="6462"/>
                </a:lnTo>
                <a:lnTo>
                  <a:pt x="3170" y="6462"/>
                </a:lnTo>
                <a:lnTo>
                  <a:pt x="3170" y="6421"/>
                </a:lnTo>
                <a:cubicBezTo>
                  <a:pt x="3170" y="2925"/>
                  <a:pt x="6012" y="88"/>
                  <a:pt x="9502" y="88"/>
                </a:cubicBezTo>
                <a:cubicBezTo>
                  <a:pt x="12993" y="88"/>
                  <a:pt x="15835" y="2931"/>
                  <a:pt x="15835" y="6421"/>
                </a:cubicBezTo>
                <a:lnTo>
                  <a:pt x="15835" y="6462"/>
                </a:lnTo>
                <a:lnTo>
                  <a:pt x="19132" y="6462"/>
                </a:lnTo>
                <a:lnTo>
                  <a:pt x="19132" y="6374"/>
                </a:lnTo>
                <a:lnTo>
                  <a:pt x="15922" y="6374"/>
                </a:lnTo>
                <a:cubicBezTo>
                  <a:pt x="15899" y="2855"/>
                  <a:pt x="13028" y="1"/>
                  <a:pt x="95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4166717" y="2518461"/>
            <a:ext cx="65099" cy="65099"/>
          </a:xfrm>
          <a:custGeom>
            <a:rect b="b" l="l" r="r" t="t"/>
            <a:pathLst>
              <a:path extrusionOk="0" h="655" w="655">
                <a:moveTo>
                  <a:pt x="327" y="1"/>
                </a:moveTo>
                <a:cubicBezTo>
                  <a:pt x="146" y="1"/>
                  <a:pt x="1" y="147"/>
                  <a:pt x="1" y="328"/>
                </a:cubicBezTo>
                <a:cubicBezTo>
                  <a:pt x="1" y="509"/>
                  <a:pt x="146" y="655"/>
                  <a:pt x="327" y="655"/>
                </a:cubicBezTo>
                <a:cubicBezTo>
                  <a:pt x="508" y="655"/>
                  <a:pt x="654" y="509"/>
                  <a:pt x="654" y="328"/>
                </a:cubicBezTo>
                <a:cubicBezTo>
                  <a:pt x="654" y="147"/>
                  <a:pt x="508" y="1"/>
                  <a:pt x="32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6064690" y="2518461"/>
            <a:ext cx="64999" cy="65099"/>
          </a:xfrm>
          <a:custGeom>
            <a:rect b="b" l="l" r="r" t="t"/>
            <a:pathLst>
              <a:path extrusionOk="0" h="655" w="654">
                <a:moveTo>
                  <a:pt x="327" y="1"/>
                </a:moveTo>
                <a:cubicBezTo>
                  <a:pt x="146" y="1"/>
                  <a:pt x="0" y="147"/>
                  <a:pt x="0" y="328"/>
                </a:cubicBezTo>
                <a:cubicBezTo>
                  <a:pt x="0" y="509"/>
                  <a:pt x="146" y="655"/>
                  <a:pt x="327" y="655"/>
                </a:cubicBezTo>
                <a:cubicBezTo>
                  <a:pt x="508" y="655"/>
                  <a:pt x="654" y="509"/>
                  <a:pt x="654" y="328"/>
                </a:cubicBezTo>
                <a:cubicBezTo>
                  <a:pt x="654" y="147"/>
                  <a:pt x="508" y="1"/>
                  <a:pt x="32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6213172" y="2116543"/>
            <a:ext cx="1085908" cy="1086007"/>
          </a:xfrm>
          <a:custGeom>
            <a:rect b="b" l="l" r="r" t="t"/>
            <a:pathLst>
              <a:path extrusionOk="0" h="10927" w="10926">
                <a:moveTo>
                  <a:pt x="5463" y="0"/>
                </a:moveTo>
                <a:cubicBezTo>
                  <a:pt x="2446" y="0"/>
                  <a:pt x="0" y="2446"/>
                  <a:pt x="0" y="5463"/>
                </a:cubicBezTo>
                <a:cubicBezTo>
                  <a:pt x="0" y="8481"/>
                  <a:pt x="2446" y="10926"/>
                  <a:pt x="5463" y="10926"/>
                </a:cubicBezTo>
                <a:cubicBezTo>
                  <a:pt x="8480" y="10926"/>
                  <a:pt x="10926" y="8481"/>
                  <a:pt x="10926" y="5463"/>
                </a:cubicBezTo>
                <a:cubicBezTo>
                  <a:pt x="10926" y="2446"/>
                  <a:pt x="8480" y="0"/>
                  <a:pt x="5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6187630" y="2091000"/>
            <a:ext cx="1137589" cy="1137589"/>
          </a:xfrm>
          <a:custGeom>
            <a:rect b="b" l="l" r="r" t="t"/>
            <a:pathLst>
              <a:path extrusionOk="0" h="11446" w="11446">
                <a:moveTo>
                  <a:pt x="5720" y="520"/>
                </a:moveTo>
                <a:cubicBezTo>
                  <a:pt x="8592" y="520"/>
                  <a:pt x="10920" y="2855"/>
                  <a:pt x="10920" y="5720"/>
                </a:cubicBezTo>
                <a:cubicBezTo>
                  <a:pt x="10920" y="8586"/>
                  <a:pt x="8586" y="10920"/>
                  <a:pt x="5720" y="10920"/>
                </a:cubicBezTo>
                <a:cubicBezTo>
                  <a:pt x="2854" y="10920"/>
                  <a:pt x="520" y="8586"/>
                  <a:pt x="520" y="5720"/>
                </a:cubicBezTo>
                <a:cubicBezTo>
                  <a:pt x="520" y="2855"/>
                  <a:pt x="2854" y="520"/>
                  <a:pt x="5720" y="520"/>
                </a:cubicBezTo>
                <a:close/>
                <a:moveTo>
                  <a:pt x="5720" y="1"/>
                </a:moveTo>
                <a:cubicBezTo>
                  <a:pt x="2568" y="1"/>
                  <a:pt x="0" y="2563"/>
                  <a:pt x="0" y="5720"/>
                </a:cubicBezTo>
                <a:cubicBezTo>
                  <a:pt x="0" y="8878"/>
                  <a:pt x="2568" y="11446"/>
                  <a:pt x="5720" y="11446"/>
                </a:cubicBezTo>
                <a:cubicBezTo>
                  <a:pt x="8878" y="11446"/>
                  <a:pt x="11446" y="8878"/>
                  <a:pt x="11446" y="5720"/>
                </a:cubicBezTo>
                <a:cubicBezTo>
                  <a:pt x="11446" y="2563"/>
                  <a:pt x="8878" y="1"/>
                  <a:pt x="5720" y="1"/>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5799031" y="2655416"/>
            <a:ext cx="1901482" cy="642242"/>
          </a:xfrm>
          <a:custGeom>
            <a:rect b="b" l="l" r="r" t="t"/>
            <a:pathLst>
              <a:path extrusionOk="0" h="6462" w="19132">
                <a:moveTo>
                  <a:pt x="0" y="0"/>
                </a:moveTo>
                <a:lnTo>
                  <a:pt x="0" y="82"/>
                </a:lnTo>
                <a:lnTo>
                  <a:pt x="3210" y="82"/>
                </a:lnTo>
                <a:cubicBezTo>
                  <a:pt x="3233" y="3607"/>
                  <a:pt x="6105" y="6461"/>
                  <a:pt x="9630" y="6461"/>
                </a:cubicBezTo>
                <a:cubicBezTo>
                  <a:pt x="13155" y="6461"/>
                  <a:pt x="16027" y="3607"/>
                  <a:pt x="16050" y="82"/>
                </a:cubicBezTo>
                <a:lnTo>
                  <a:pt x="19132" y="82"/>
                </a:lnTo>
                <a:lnTo>
                  <a:pt x="19132" y="0"/>
                </a:lnTo>
                <a:lnTo>
                  <a:pt x="15963" y="0"/>
                </a:lnTo>
                <a:lnTo>
                  <a:pt x="15963" y="41"/>
                </a:lnTo>
                <a:cubicBezTo>
                  <a:pt x="15963" y="3531"/>
                  <a:pt x="13120" y="6374"/>
                  <a:pt x="9630" y="6374"/>
                </a:cubicBezTo>
                <a:cubicBezTo>
                  <a:pt x="6140" y="6374"/>
                  <a:pt x="3298" y="3531"/>
                  <a:pt x="3298" y="41"/>
                </a:cubicBezTo>
                <a:lnTo>
                  <a:pt x="3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a:off x="7635519" y="2808791"/>
            <a:ext cx="64999" cy="65099"/>
          </a:xfrm>
          <a:custGeom>
            <a:rect b="b" l="l" r="r" t="t"/>
            <a:pathLst>
              <a:path extrusionOk="0" h="655" w="654">
                <a:moveTo>
                  <a:pt x="327" y="0"/>
                </a:moveTo>
                <a:cubicBezTo>
                  <a:pt x="146" y="0"/>
                  <a:pt x="0" y="146"/>
                  <a:pt x="0" y="327"/>
                </a:cubicBezTo>
                <a:cubicBezTo>
                  <a:pt x="0" y="508"/>
                  <a:pt x="146" y="654"/>
                  <a:pt x="327" y="654"/>
                </a:cubicBezTo>
                <a:cubicBezTo>
                  <a:pt x="508" y="654"/>
                  <a:pt x="654" y="508"/>
                  <a:pt x="654" y="327"/>
                </a:cubicBezTo>
                <a:cubicBezTo>
                  <a:pt x="654" y="146"/>
                  <a:pt x="508" y="0"/>
                  <a:pt x="32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a:off x="5768222" y="2626991"/>
            <a:ext cx="65099" cy="65099"/>
          </a:xfrm>
          <a:custGeom>
            <a:rect b="b" l="l" r="r" t="t"/>
            <a:pathLst>
              <a:path extrusionOk="0" h="655" w="655">
                <a:moveTo>
                  <a:pt x="328" y="0"/>
                </a:moveTo>
                <a:cubicBezTo>
                  <a:pt x="147" y="0"/>
                  <a:pt x="1" y="146"/>
                  <a:pt x="1" y="327"/>
                </a:cubicBezTo>
                <a:cubicBezTo>
                  <a:pt x="1" y="508"/>
                  <a:pt x="147" y="654"/>
                  <a:pt x="328" y="654"/>
                </a:cubicBezTo>
                <a:cubicBezTo>
                  <a:pt x="508" y="654"/>
                  <a:pt x="654" y="508"/>
                  <a:pt x="654" y="327"/>
                </a:cubicBezTo>
                <a:cubicBezTo>
                  <a:pt x="654" y="146"/>
                  <a:pt x="508" y="0"/>
                  <a:pt x="32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18"/>
          <p:cNvGrpSpPr/>
          <p:nvPr/>
        </p:nvGrpSpPr>
        <p:grpSpPr>
          <a:xfrm>
            <a:off x="1012375" y="3202550"/>
            <a:ext cx="1833125" cy="974400"/>
            <a:chOff x="1245375" y="3314675"/>
            <a:chExt cx="1833125" cy="974400"/>
          </a:xfrm>
        </p:grpSpPr>
        <p:sp>
          <p:nvSpPr>
            <p:cNvPr id="419" name="Google Shape;419;p18"/>
            <p:cNvSpPr txBox="1"/>
            <p:nvPr/>
          </p:nvSpPr>
          <p:spPr>
            <a:xfrm>
              <a:off x="1245375" y="3314675"/>
              <a:ext cx="18330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Nixie One"/>
                  <a:ea typeface="Nixie One"/>
                  <a:cs typeface="Nixie One"/>
                  <a:sym typeface="Nixie One"/>
                </a:rPr>
                <a:t>Finding Data</a:t>
              </a:r>
              <a:endParaRPr b="1" sz="1500">
                <a:solidFill>
                  <a:schemeClr val="accent1"/>
                </a:solidFill>
                <a:latin typeface="Nixie One"/>
                <a:ea typeface="Nixie One"/>
                <a:cs typeface="Nixie One"/>
                <a:sym typeface="Nixie One"/>
              </a:endParaRPr>
            </a:p>
          </p:txBody>
        </p:sp>
        <p:sp>
          <p:nvSpPr>
            <p:cNvPr id="420" name="Google Shape;420;p18"/>
            <p:cNvSpPr txBox="1"/>
            <p:nvPr/>
          </p:nvSpPr>
          <p:spPr>
            <a:xfrm>
              <a:off x="1245500" y="3646775"/>
              <a:ext cx="18330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Find data on CPU utilization over certain periods of time. Utilized GitHub, Google Data, Kaggle </a:t>
              </a:r>
              <a:endParaRPr sz="1200">
                <a:latin typeface="Muli"/>
                <a:ea typeface="Muli"/>
                <a:cs typeface="Muli"/>
                <a:sym typeface="Muli"/>
              </a:endParaRPr>
            </a:p>
          </p:txBody>
        </p:sp>
      </p:grpSp>
      <p:grpSp>
        <p:nvGrpSpPr>
          <p:cNvPr id="421" name="Google Shape;421;p18"/>
          <p:cNvGrpSpPr/>
          <p:nvPr/>
        </p:nvGrpSpPr>
        <p:grpSpPr>
          <a:xfrm>
            <a:off x="4117412" y="3297650"/>
            <a:ext cx="2061600" cy="974400"/>
            <a:chOff x="1154062" y="3314675"/>
            <a:chExt cx="2061600" cy="974400"/>
          </a:xfrm>
        </p:grpSpPr>
        <p:sp>
          <p:nvSpPr>
            <p:cNvPr id="422" name="Google Shape;422;p18"/>
            <p:cNvSpPr txBox="1"/>
            <p:nvPr/>
          </p:nvSpPr>
          <p:spPr>
            <a:xfrm>
              <a:off x="1154062" y="3314675"/>
              <a:ext cx="20616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3"/>
                  </a:solidFill>
                  <a:latin typeface="Nixie One"/>
                  <a:ea typeface="Nixie One"/>
                  <a:cs typeface="Nixie One"/>
                  <a:sym typeface="Nixie One"/>
                </a:rPr>
                <a:t>Time Series Models</a:t>
              </a:r>
              <a:endParaRPr b="1" sz="1500">
                <a:solidFill>
                  <a:schemeClr val="accent3"/>
                </a:solidFill>
                <a:latin typeface="Nixie One"/>
                <a:ea typeface="Nixie One"/>
                <a:cs typeface="Nixie One"/>
                <a:sym typeface="Nixie One"/>
              </a:endParaRPr>
            </a:p>
          </p:txBody>
        </p:sp>
        <p:sp>
          <p:nvSpPr>
            <p:cNvPr id="423" name="Google Shape;423;p18"/>
            <p:cNvSpPr txBox="1"/>
            <p:nvPr/>
          </p:nvSpPr>
          <p:spPr>
            <a:xfrm>
              <a:off x="1245500" y="3646775"/>
              <a:ext cx="18330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Implemented time series models on datasets and tested for RMSE</a:t>
              </a:r>
              <a:endParaRPr sz="1200">
                <a:latin typeface="Muli"/>
                <a:ea typeface="Muli"/>
                <a:cs typeface="Muli"/>
                <a:sym typeface="Muli"/>
              </a:endParaRPr>
            </a:p>
          </p:txBody>
        </p:sp>
      </p:grpSp>
      <p:grpSp>
        <p:nvGrpSpPr>
          <p:cNvPr id="424" name="Google Shape;424;p18"/>
          <p:cNvGrpSpPr/>
          <p:nvPr/>
        </p:nvGrpSpPr>
        <p:grpSpPr>
          <a:xfrm>
            <a:off x="2490188" y="871450"/>
            <a:ext cx="2061725" cy="974400"/>
            <a:chOff x="1245375" y="3314675"/>
            <a:chExt cx="2061725" cy="974400"/>
          </a:xfrm>
        </p:grpSpPr>
        <p:sp>
          <p:nvSpPr>
            <p:cNvPr id="425" name="Google Shape;425;p18"/>
            <p:cNvSpPr txBox="1"/>
            <p:nvPr/>
          </p:nvSpPr>
          <p:spPr>
            <a:xfrm>
              <a:off x="1245375" y="3314675"/>
              <a:ext cx="18330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2"/>
                  </a:solidFill>
                  <a:latin typeface="Nixie One"/>
                  <a:ea typeface="Nixie One"/>
                  <a:cs typeface="Nixie One"/>
                  <a:sym typeface="Nixie One"/>
                </a:rPr>
                <a:t>Data Cleaning</a:t>
              </a:r>
              <a:endParaRPr b="1" sz="1500">
                <a:solidFill>
                  <a:schemeClr val="accent2"/>
                </a:solidFill>
                <a:latin typeface="Nixie One"/>
                <a:ea typeface="Nixie One"/>
                <a:cs typeface="Nixie One"/>
                <a:sym typeface="Nixie One"/>
              </a:endParaRPr>
            </a:p>
          </p:txBody>
        </p:sp>
        <p:sp>
          <p:nvSpPr>
            <p:cNvPr id="426" name="Google Shape;426;p18"/>
            <p:cNvSpPr txBox="1"/>
            <p:nvPr/>
          </p:nvSpPr>
          <p:spPr>
            <a:xfrm>
              <a:off x="1245500" y="3646775"/>
              <a:ext cx="20616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Cleaned data to remove inconsistencies &amp; created visualizations</a:t>
              </a:r>
              <a:endParaRPr sz="1200">
                <a:latin typeface="Muli"/>
                <a:ea typeface="Muli"/>
                <a:cs typeface="Muli"/>
                <a:sym typeface="Muli"/>
              </a:endParaRPr>
            </a:p>
          </p:txBody>
        </p:sp>
      </p:grpSp>
      <p:grpSp>
        <p:nvGrpSpPr>
          <p:cNvPr id="427" name="Google Shape;427;p18"/>
          <p:cNvGrpSpPr/>
          <p:nvPr/>
        </p:nvGrpSpPr>
        <p:grpSpPr>
          <a:xfrm>
            <a:off x="5833200" y="1007575"/>
            <a:ext cx="1833125" cy="974400"/>
            <a:chOff x="1245375" y="3314675"/>
            <a:chExt cx="1833125" cy="974400"/>
          </a:xfrm>
        </p:grpSpPr>
        <p:sp>
          <p:nvSpPr>
            <p:cNvPr id="428" name="Google Shape;428;p18"/>
            <p:cNvSpPr txBox="1"/>
            <p:nvPr/>
          </p:nvSpPr>
          <p:spPr>
            <a:xfrm>
              <a:off x="1245375" y="3314675"/>
              <a:ext cx="18330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4"/>
                  </a:solidFill>
                  <a:latin typeface="Nixie One"/>
                  <a:ea typeface="Nixie One"/>
                  <a:cs typeface="Nixie One"/>
                  <a:sym typeface="Nixie One"/>
                </a:rPr>
                <a:t>Presentation</a:t>
              </a:r>
              <a:endParaRPr b="1" sz="1500">
                <a:solidFill>
                  <a:schemeClr val="accent4"/>
                </a:solidFill>
                <a:latin typeface="Nixie One"/>
                <a:ea typeface="Nixie One"/>
                <a:cs typeface="Nixie One"/>
                <a:sym typeface="Nixie One"/>
              </a:endParaRPr>
            </a:p>
          </p:txBody>
        </p:sp>
        <p:sp>
          <p:nvSpPr>
            <p:cNvPr id="429" name="Google Shape;429;p18"/>
            <p:cNvSpPr txBox="1"/>
            <p:nvPr/>
          </p:nvSpPr>
          <p:spPr>
            <a:xfrm>
              <a:off x="1245500" y="3646775"/>
              <a:ext cx="1833000" cy="6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uli"/>
                  <a:ea typeface="Muli"/>
                  <a:cs typeface="Muli"/>
                  <a:sym typeface="Muli"/>
                </a:rPr>
                <a:t>Choose best fit model and present findings</a:t>
              </a:r>
              <a:endParaRPr sz="1200">
                <a:latin typeface="Muli"/>
                <a:ea typeface="Muli"/>
                <a:cs typeface="Muli"/>
                <a:sym typeface="Muli"/>
              </a:endParaRPr>
            </a:p>
          </p:txBody>
        </p:sp>
      </p:grpSp>
      <p:sp>
        <p:nvSpPr>
          <p:cNvPr id="430" name="Google Shape;430;p18"/>
          <p:cNvSpPr txBox="1"/>
          <p:nvPr/>
        </p:nvSpPr>
        <p:spPr>
          <a:xfrm>
            <a:off x="1357375" y="2195413"/>
            <a:ext cx="11376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Fira Sans Extra Condensed"/>
                <a:ea typeface="Fira Sans Extra Condensed"/>
                <a:cs typeface="Fira Sans Extra Condensed"/>
                <a:sym typeface="Fira Sans Extra Condensed"/>
              </a:rPr>
              <a:t>1</a:t>
            </a:r>
            <a:endParaRPr b="1" sz="3400">
              <a:solidFill>
                <a:srgbClr val="FFFFFF"/>
              </a:solidFill>
              <a:latin typeface="Fira Sans Extra Condensed"/>
              <a:ea typeface="Fira Sans Extra Condensed"/>
              <a:cs typeface="Fira Sans Extra Condensed"/>
              <a:sym typeface="Fira Sans Extra Condensed"/>
            </a:endParaRPr>
          </a:p>
        </p:txBody>
      </p:sp>
      <p:grpSp>
        <p:nvGrpSpPr>
          <p:cNvPr id="431" name="Google Shape;431;p18"/>
          <p:cNvGrpSpPr/>
          <p:nvPr/>
        </p:nvGrpSpPr>
        <p:grpSpPr>
          <a:xfrm>
            <a:off x="6587463" y="3441325"/>
            <a:ext cx="344850" cy="347350"/>
            <a:chOff x="2367750" y="3891725"/>
            <a:chExt cx="344850" cy="347350"/>
          </a:xfrm>
        </p:grpSpPr>
        <p:sp>
          <p:nvSpPr>
            <p:cNvPr id="432" name="Google Shape;432;p18"/>
            <p:cNvSpPr/>
            <p:nvPr/>
          </p:nvSpPr>
          <p:spPr>
            <a:xfrm>
              <a:off x="2368600" y="4017675"/>
              <a:ext cx="343150" cy="221400"/>
            </a:xfrm>
            <a:custGeom>
              <a:rect b="b" l="l" r="r" t="t"/>
              <a:pathLst>
                <a:path extrusionOk="0" h="8856" w="13726">
                  <a:moveTo>
                    <a:pt x="519" y="787"/>
                  </a:moveTo>
                  <a:lnTo>
                    <a:pt x="6712" y="5524"/>
                  </a:lnTo>
                  <a:cubicBezTo>
                    <a:pt x="6762" y="5566"/>
                    <a:pt x="6817" y="5587"/>
                    <a:pt x="6871" y="5587"/>
                  </a:cubicBezTo>
                  <a:cubicBezTo>
                    <a:pt x="6926" y="5587"/>
                    <a:pt x="6980" y="5566"/>
                    <a:pt x="7030" y="5524"/>
                  </a:cubicBezTo>
                  <a:lnTo>
                    <a:pt x="13190" y="804"/>
                  </a:lnTo>
                  <a:lnTo>
                    <a:pt x="13190" y="8320"/>
                  </a:lnTo>
                  <a:lnTo>
                    <a:pt x="519" y="8320"/>
                  </a:lnTo>
                  <a:lnTo>
                    <a:pt x="519" y="787"/>
                  </a:lnTo>
                  <a:close/>
                  <a:moveTo>
                    <a:pt x="268" y="1"/>
                  </a:moveTo>
                  <a:cubicBezTo>
                    <a:pt x="117" y="1"/>
                    <a:pt x="0" y="118"/>
                    <a:pt x="0" y="268"/>
                  </a:cubicBezTo>
                  <a:lnTo>
                    <a:pt x="0" y="8588"/>
                  </a:lnTo>
                  <a:cubicBezTo>
                    <a:pt x="0" y="8738"/>
                    <a:pt x="117" y="8855"/>
                    <a:pt x="268" y="8855"/>
                  </a:cubicBezTo>
                  <a:lnTo>
                    <a:pt x="13458" y="8855"/>
                  </a:lnTo>
                  <a:cubicBezTo>
                    <a:pt x="13608" y="8855"/>
                    <a:pt x="13726" y="8738"/>
                    <a:pt x="13726" y="8588"/>
                  </a:cubicBezTo>
                  <a:lnTo>
                    <a:pt x="13726" y="268"/>
                  </a:lnTo>
                  <a:cubicBezTo>
                    <a:pt x="13726" y="168"/>
                    <a:pt x="13675" y="84"/>
                    <a:pt x="13575" y="34"/>
                  </a:cubicBezTo>
                  <a:cubicBezTo>
                    <a:pt x="13542" y="14"/>
                    <a:pt x="13504" y="5"/>
                    <a:pt x="13465" y="5"/>
                  </a:cubicBezTo>
                  <a:cubicBezTo>
                    <a:pt x="13407" y="5"/>
                    <a:pt x="13348" y="27"/>
                    <a:pt x="13307" y="68"/>
                  </a:cubicBezTo>
                  <a:lnTo>
                    <a:pt x="6880" y="4989"/>
                  </a:lnTo>
                  <a:lnTo>
                    <a:pt x="435" y="68"/>
                  </a:lnTo>
                  <a:cubicBezTo>
                    <a:pt x="402" y="17"/>
                    <a:pt x="335" y="1"/>
                    <a:pt x="2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33" name="Google Shape;433;p18"/>
            <p:cNvSpPr/>
            <p:nvPr/>
          </p:nvSpPr>
          <p:spPr>
            <a:xfrm>
              <a:off x="2369000" y="3891725"/>
              <a:ext cx="342750" cy="265750"/>
            </a:xfrm>
            <a:custGeom>
              <a:rect b="b" l="l" r="r" t="t"/>
              <a:pathLst>
                <a:path extrusionOk="0" h="10630" w="13710">
                  <a:moveTo>
                    <a:pt x="6847" y="586"/>
                  </a:moveTo>
                  <a:lnTo>
                    <a:pt x="13007" y="5306"/>
                  </a:lnTo>
                  <a:lnTo>
                    <a:pt x="6847" y="10027"/>
                  </a:lnTo>
                  <a:lnTo>
                    <a:pt x="704" y="5306"/>
                  </a:lnTo>
                  <a:lnTo>
                    <a:pt x="6847" y="586"/>
                  </a:lnTo>
                  <a:close/>
                  <a:moveTo>
                    <a:pt x="6855" y="0"/>
                  </a:moveTo>
                  <a:cubicBezTo>
                    <a:pt x="6801" y="0"/>
                    <a:pt x="6746" y="17"/>
                    <a:pt x="6696" y="51"/>
                  </a:cubicBezTo>
                  <a:lnTo>
                    <a:pt x="101" y="5106"/>
                  </a:lnTo>
                  <a:cubicBezTo>
                    <a:pt x="34" y="5156"/>
                    <a:pt x="1" y="5223"/>
                    <a:pt x="1" y="5306"/>
                  </a:cubicBezTo>
                  <a:cubicBezTo>
                    <a:pt x="1" y="5390"/>
                    <a:pt x="34" y="5474"/>
                    <a:pt x="101" y="5524"/>
                  </a:cubicBezTo>
                  <a:lnTo>
                    <a:pt x="6696" y="10562"/>
                  </a:lnTo>
                  <a:cubicBezTo>
                    <a:pt x="6746" y="10596"/>
                    <a:pt x="6797" y="10629"/>
                    <a:pt x="6864" y="10629"/>
                  </a:cubicBezTo>
                  <a:cubicBezTo>
                    <a:pt x="6914" y="10629"/>
                    <a:pt x="6964" y="10613"/>
                    <a:pt x="7014" y="10562"/>
                  </a:cubicBezTo>
                  <a:lnTo>
                    <a:pt x="13609" y="5524"/>
                  </a:lnTo>
                  <a:cubicBezTo>
                    <a:pt x="13676" y="5474"/>
                    <a:pt x="13710" y="5390"/>
                    <a:pt x="13710" y="5306"/>
                  </a:cubicBezTo>
                  <a:cubicBezTo>
                    <a:pt x="13710" y="5223"/>
                    <a:pt x="13676" y="5156"/>
                    <a:pt x="13609" y="5106"/>
                  </a:cubicBezTo>
                  <a:lnTo>
                    <a:pt x="7014" y="51"/>
                  </a:lnTo>
                  <a:cubicBezTo>
                    <a:pt x="6964" y="17"/>
                    <a:pt x="6910" y="0"/>
                    <a:pt x="68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34" name="Google Shape;434;p18"/>
            <p:cNvSpPr/>
            <p:nvPr/>
          </p:nvSpPr>
          <p:spPr>
            <a:xfrm>
              <a:off x="2367750" y="4107450"/>
              <a:ext cx="132675" cy="131625"/>
            </a:xfrm>
            <a:custGeom>
              <a:rect b="b" l="l" r="r" t="t"/>
              <a:pathLst>
                <a:path extrusionOk="0" h="5265" w="5307">
                  <a:moveTo>
                    <a:pt x="5022" y="0"/>
                  </a:moveTo>
                  <a:cubicBezTo>
                    <a:pt x="4955" y="0"/>
                    <a:pt x="4888" y="25"/>
                    <a:pt x="4838" y="75"/>
                  </a:cubicBezTo>
                  <a:lnTo>
                    <a:pt x="101" y="4812"/>
                  </a:lnTo>
                  <a:cubicBezTo>
                    <a:pt x="1" y="4913"/>
                    <a:pt x="1" y="5080"/>
                    <a:pt x="101" y="5181"/>
                  </a:cubicBezTo>
                  <a:cubicBezTo>
                    <a:pt x="151" y="5231"/>
                    <a:pt x="235" y="5264"/>
                    <a:pt x="302" y="5264"/>
                  </a:cubicBezTo>
                  <a:cubicBezTo>
                    <a:pt x="369" y="5264"/>
                    <a:pt x="436" y="5231"/>
                    <a:pt x="486" y="5181"/>
                  </a:cubicBezTo>
                  <a:lnTo>
                    <a:pt x="5206" y="460"/>
                  </a:lnTo>
                  <a:cubicBezTo>
                    <a:pt x="5307" y="343"/>
                    <a:pt x="5307" y="176"/>
                    <a:pt x="5206" y="75"/>
                  </a:cubicBezTo>
                  <a:cubicBezTo>
                    <a:pt x="5156" y="25"/>
                    <a:pt x="5089" y="0"/>
                    <a:pt x="5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35" name="Google Shape;435;p18"/>
            <p:cNvSpPr/>
            <p:nvPr/>
          </p:nvSpPr>
          <p:spPr>
            <a:xfrm>
              <a:off x="2580325" y="4107850"/>
              <a:ext cx="132275" cy="131225"/>
            </a:xfrm>
            <a:custGeom>
              <a:rect b="b" l="l" r="r" t="t"/>
              <a:pathLst>
                <a:path extrusionOk="0" h="5249" w="5291">
                  <a:moveTo>
                    <a:pt x="285" y="1"/>
                  </a:moveTo>
                  <a:cubicBezTo>
                    <a:pt x="218" y="1"/>
                    <a:pt x="151" y="26"/>
                    <a:pt x="101" y="76"/>
                  </a:cubicBezTo>
                  <a:cubicBezTo>
                    <a:pt x="1" y="193"/>
                    <a:pt x="1" y="361"/>
                    <a:pt x="101" y="461"/>
                  </a:cubicBezTo>
                  <a:lnTo>
                    <a:pt x="4805" y="5165"/>
                  </a:lnTo>
                  <a:cubicBezTo>
                    <a:pt x="4855" y="5215"/>
                    <a:pt x="4922" y="5248"/>
                    <a:pt x="4989" y="5248"/>
                  </a:cubicBezTo>
                  <a:cubicBezTo>
                    <a:pt x="5056" y="5248"/>
                    <a:pt x="5123" y="5215"/>
                    <a:pt x="5173" y="5165"/>
                  </a:cubicBezTo>
                  <a:cubicBezTo>
                    <a:pt x="5290" y="5064"/>
                    <a:pt x="5290" y="4897"/>
                    <a:pt x="5173" y="4796"/>
                  </a:cubicBezTo>
                  <a:lnTo>
                    <a:pt x="469" y="76"/>
                  </a:lnTo>
                  <a:cubicBezTo>
                    <a:pt x="419" y="26"/>
                    <a:pt x="352" y="1"/>
                    <a:pt x="2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436" name="Google Shape;436;p18"/>
          <p:cNvGrpSpPr/>
          <p:nvPr/>
        </p:nvGrpSpPr>
        <p:grpSpPr>
          <a:xfrm>
            <a:off x="4966650" y="1408400"/>
            <a:ext cx="337300" cy="337300"/>
            <a:chOff x="2296625" y="1095550"/>
            <a:chExt cx="337300" cy="337300"/>
          </a:xfrm>
        </p:grpSpPr>
        <p:sp>
          <p:nvSpPr>
            <p:cNvPr id="437" name="Google Shape;437;p18"/>
            <p:cNvSpPr/>
            <p:nvPr/>
          </p:nvSpPr>
          <p:spPr>
            <a:xfrm>
              <a:off x="2296625" y="1095550"/>
              <a:ext cx="337300" cy="337300"/>
            </a:xfrm>
            <a:custGeom>
              <a:rect b="b" l="l" r="r" t="t"/>
              <a:pathLst>
                <a:path extrusionOk="0" h="13492" w="13492">
                  <a:moveTo>
                    <a:pt x="6746" y="536"/>
                  </a:moveTo>
                  <a:cubicBezTo>
                    <a:pt x="10177" y="536"/>
                    <a:pt x="12972" y="3331"/>
                    <a:pt x="12972" y="6746"/>
                  </a:cubicBezTo>
                  <a:cubicBezTo>
                    <a:pt x="12972" y="10177"/>
                    <a:pt x="10177" y="12973"/>
                    <a:pt x="6746" y="12973"/>
                  </a:cubicBezTo>
                  <a:cubicBezTo>
                    <a:pt x="3314" y="12973"/>
                    <a:pt x="536" y="10177"/>
                    <a:pt x="536" y="6746"/>
                  </a:cubicBezTo>
                  <a:cubicBezTo>
                    <a:pt x="536" y="3315"/>
                    <a:pt x="3314" y="536"/>
                    <a:pt x="6746" y="536"/>
                  </a:cubicBezTo>
                  <a:close/>
                  <a:moveTo>
                    <a:pt x="6746" y="0"/>
                  </a:moveTo>
                  <a:cubicBezTo>
                    <a:pt x="3030" y="0"/>
                    <a:pt x="0" y="3030"/>
                    <a:pt x="0" y="6746"/>
                  </a:cubicBezTo>
                  <a:cubicBezTo>
                    <a:pt x="0" y="10479"/>
                    <a:pt x="3030" y="13492"/>
                    <a:pt x="6746" y="13492"/>
                  </a:cubicBezTo>
                  <a:cubicBezTo>
                    <a:pt x="10462" y="13492"/>
                    <a:pt x="13491" y="10479"/>
                    <a:pt x="13491" y="6746"/>
                  </a:cubicBezTo>
                  <a:cubicBezTo>
                    <a:pt x="13491" y="3030"/>
                    <a:pt x="10462" y="0"/>
                    <a:pt x="6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2333025" y="1131950"/>
              <a:ext cx="264900" cy="264925"/>
            </a:xfrm>
            <a:custGeom>
              <a:rect b="b" l="l" r="r" t="t"/>
              <a:pathLst>
                <a:path extrusionOk="0" h="10597" w="10596">
                  <a:moveTo>
                    <a:pt x="5290" y="519"/>
                  </a:moveTo>
                  <a:cubicBezTo>
                    <a:pt x="7918" y="519"/>
                    <a:pt x="10060" y="2662"/>
                    <a:pt x="10060" y="5290"/>
                  </a:cubicBezTo>
                  <a:cubicBezTo>
                    <a:pt x="10060" y="7918"/>
                    <a:pt x="7918" y="10060"/>
                    <a:pt x="5290" y="10060"/>
                  </a:cubicBezTo>
                  <a:cubicBezTo>
                    <a:pt x="2662" y="10060"/>
                    <a:pt x="519" y="7918"/>
                    <a:pt x="519" y="5290"/>
                  </a:cubicBezTo>
                  <a:cubicBezTo>
                    <a:pt x="519" y="2662"/>
                    <a:pt x="2662" y="519"/>
                    <a:pt x="5290" y="519"/>
                  </a:cubicBezTo>
                  <a:close/>
                  <a:moveTo>
                    <a:pt x="5290" y="1"/>
                  </a:moveTo>
                  <a:cubicBezTo>
                    <a:pt x="2377" y="1"/>
                    <a:pt x="0" y="2377"/>
                    <a:pt x="0" y="5290"/>
                  </a:cubicBezTo>
                  <a:cubicBezTo>
                    <a:pt x="0" y="8219"/>
                    <a:pt x="2377" y="10596"/>
                    <a:pt x="5290" y="10596"/>
                  </a:cubicBezTo>
                  <a:cubicBezTo>
                    <a:pt x="8219" y="10596"/>
                    <a:pt x="10596" y="8219"/>
                    <a:pt x="10596" y="5290"/>
                  </a:cubicBezTo>
                  <a:cubicBezTo>
                    <a:pt x="10596" y="2377"/>
                    <a:pt x="8219" y="1"/>
                    <a:pt x="52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p:nvPr/>
          </p:nvSpPr>
          <p:spPr>
            <a:xfrm>
              <a:off x="2458550" y="1164175"/>
              <a:ext cx="13425" cy="106725"/>
            </a:xfrm>
            <a:custGeom>
              <a:rect b="b" l="l" r="r" t="t"/>
              <a:pathLst>
                <a:path extrusionOk="0" h="4269" w="537">
                  <a:moveTo>
                    <a:pt x="269" y="0"/>
                  </a:moveTo>
                  <a:cubicBezTo>
                    <a:pt x="135" y="0"/>
                    <a:pt x="1" y="118"/>
                    <a:pt x="1" y="268"/>
                  </a:cubicBezTo>
                  <a:lnTo>
                    <a:pt x="1" y="4001"/>
                  </a:lnTo>
                  <a:cubicBezTo>
                    <a:pt x="1" y="4152"/>
                    <a:pt x="118" y="4269"/>
                    <a:pt x="269" y="4269"/>
                  </a:cubicBezTo>
                  <a:cubicBezTo>
                    <a:pt x="419" y="4269"/>
                    <a:pt x="536" y="4152"/>
                    <a:pt x="536" y="4001"/>
                  </a:cubicBezTo>
                  <a:lnTo>
                    <a:pt x="536" y="268"/>
                  </a:lnTo>
                  <a:cubicBezTo>
                    <a:pt x="536" y="118"/>
                    <a:pt x="419" y="0"/>
                    <a:pt x="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2458150" y="1221700"/>
              <a:ext cx="50225" cy="49200"/>
            </a:xfrm>
            <a:custGeom>
              <a:rect b="b" l="l" r="r" t="t"/>
              <a:pathLst>
                <a:path extrusionOk="0" h="1968" w="2009">
                  <a:moveTo>
                    <a:pt x="1724" y="1"/>
                  </a:moveTo>
                  <a:cubicBezTo>
                    <a:pt x="1657" y="1"/>
                    <a:pt x="1590" y="26"/>
                    <a:pt x="1540" y="76"/>
                  </a:cubicBezTo>
                  <a:lnTo>
                    <a:pt x="101" y="1516"/>
                  </a:lnTo>
                  <a:cubicBezTo>
                    <a:pt x="0" y="1616"/>
                    <a:pt x="0" y="1784"/>
                    <a:pt x="101" y="1901"/>
                  </a:cubicBezTo>
                  <a:cubicBezTo>
                    <a:pt x="151" y="1951"/>
                    <a:pt x="218" y="1968"/>
                    <a:pt x="285" y="1968"/>
                  </a:cubicBezTo>
                  <a:cubicBezTo>
                    <a:pt x="352" y="1968"/>
                    <a:pt x="419" y="1951"/>
                    <a:pt x="469" y="1901"/>
                  </a:cubicBezTo>
                  <a:lnTo>
                    <a:pt x="1908" y="461"/>
                  </a:lnTo>
                  <a:cubicBezTo>
                    <a:pt x="2009" y="344"/>
                    <a:pt x="2009" y="193"/>
                    <a:pt x="1908" y="76"/>
                  </a:cubicBezTo>
                  <a:cubicBezTo>
                    <a:pt x="1858" y="26"/>
                    <a:pt x="1791" y="1"/>
                    <a:pt x="17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8"/>
          <p:cNvGrpSpPr/>
          <p:nvPr/>
        </p:nvGrpSpPr>
        <p:grpSpPr>
          <a:xfrm>
            <a:off x="1769126" y="1440813"/>
            <a:ext cx="306350" cy="304875"/>
            <a:chOff x="4445000" y="3912850"/>
            <a:chExt cx="306350" cy="304875"/>
          </a:xfrm>
        </p:grpSpPr>
        <p:sp>
          <p:nvSpPr>
            <p:cNvPr id="442" name="Google Shape;442;p18"/>
            <p:cNvSpPr/>
            <p:nvPr/>
          </p:nvSpPr>
          <p:spPr>
            <a:xfrm>
              <a:off x="4480150" y="3938800"/>
              <a:ext cx="147325" cy="140425"/>
            </a:xfrm>
            <a:custGeom>
              <a:rect b="b" l="l" r="r" t="t"/>
              <a:pathLst>
                <a:path extrusionOk="0" h="5617" w="5893">
                  <a:moveTo>
                    <a:pt x="2813" y="528"/>
                  </a:moveTo>
                  <a:cubicBezTo>
                    <a:pt x="3399" y="528"/>
                    <a:pt x="3985" y="745"/>
                    <a:pt x="4420" y="1197"/>
                  </a:cubicBezTo>
                  <a:cubicBezTo>
                    <a:pt x="5307" y="2084"/>
                    <a:pt x="5307" y="3524"/>
                    <a:pt x="4420" y="4411"/>
                  </a:cubicBezTo>
                  <a:cubicBezTo>
                    <a:pt x="3976" y="4855"/>
                    <a:pt x="3395" y="5076"/>
                    <a:pt x="2813" y="5076"/>
                  </a:cubicBezTo>
                  <a:cubicBezTo>
                    <a:pt x="2231" y="5076"/>
                    <a:pt x="1650" y="4855"/>
                    <a:pt x="1206" y="4411"/>
                  </a:cubicBezTo>
                  <a:cubicBezTo>
                    <a:pt x="771" y="3993"/>
                    <a:pt x="536" y="3407"/>
                    <a:pt x="536" y="2804"/>
                  </a:cubicBezTo>
                  <a:cubicBezTo>
                    <a:pt x="536" y="2202"/>
                    <a:pt x="771" y="1632"/>
                    <a:pt x="1206" y="1197"/>
                  </a:cubicBezTo>
                  <a:cubicBezTo>
                    <a:pt x="1641" y="745"/>
                    <a:pt x="2227" y="528"/>
                    <a:pt x="2813" y="528"/>
                  </a:cubicBezTo>
                  <a:close/>
                  <a:moveTo>
                    <a:pt x="2813" y="0"/>
                  </a:moveTo>
                  <a:cubicBezTo>
                    <a:pt x="2093" y="0"/>
                    <a:pt x="1373" y="277"/>
                    <a:pt x="821" y="829"/>
                  </a:cubicBezTo>
                  <a:cubicBezTo>
                    <a:pt x="302" y="1348"/>
                    <a:pt x="1" y="2051"/>
                    <a:pt x="1" y="2804"/>
                  </a:cubicBezTo>
                  <a:cubicBezTo>
                    <a:pt x="1" y="3557"/>
                    <a:pt x="302" y="4260"/>
                    <a:pt x="838" y="4796"/>
                  </a:cubicBezTo>
                  <a:cubicBezTo>
                    <a:pt x="1373" y="5332"/>
                    <a:pt x="2093" y="5616"/>
                    <a:pt x="2813" y="5616"/>
                  </a:cubicBezTo>
                  <a:cubicBezTo>
                    <a:pt x="3533" y="5616"/>
                    <a:pt x="4252" y="5332"/>
                    <a:pt x="4788" y="4796"/>
                  </a:cubicBezTo>
                  <a:cubicBezTo>
                    <a:pt x="5893" y="3691"/>
                    <a:pt x="5893" y="1917"/>
                    <a:pt x="4805" y="829"/>
                  </a:cubicBezTo>
                  <a:cubicBezTo>
                    <a:pt x="4252" y="277"/>
                    <a:pt x="3533" y="0"/>
                    <a:pt x="2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p:nvPr/>
          </p:nvSpPr>
          <p:spPr>
            <a:xfrm>
              <a:off x="4480150" y="3938800"/>
              <a:ext cx="147325" cy="140425"/>
            </a:xfrm>
            <a:custGeom>
              <a:rect b="b" l="l" r="r" t="t"/>
              <a:pathLst>
                <a:path extrusionOk="0" h="5617" w="5893">
                  <a:moveTo>
                    <a:pt x="2813" y="528"/>
                  </a:moveTo>
                  <a:cubicBezTo>
                    <a:pt x="3399" y="528"/>
                    <a:pt x="3985" y="745"/>
                    <a:pt x="4420" y="1197"/>
                  </a:cubicBezTo>
                  <a:cubicBezTo>
                    <a:pt x="5307" y="2084"/>
                    <a:pt x="5307" y="3524"/>
                    <a:pt x="4420" y="4411"/>
                  </a:cubicBezTo>
                  <a:cubicBezTo>
                    <a:pt x="3976" y="4855"/>
                    <a:pt x="3395" y="5076"/>
                    <a:pt x="2813" y="5076"/>
                  </a:cubicBezTo>
                  <a:cubicBezTo>
                    <a:pt x="2231" y="5076"/>
                    <a:pt x="1650" y="4855"/>
                    <a:pt x="1206" y="4411"/>
                  </a:cubicBezTo>
                  <a:cubicBezTo>
                    <a:pt x="771" y="3993"/>
                    <a:pt x="536" y="3407"/>
                    <a:pt x="536" y="2804"/>
                  </a:cubicBezTo>
                  <a:cubicBezTo>
                    <a:pt x="536" y="2202"/>
                    <a:pt x="771" y="1632"/>
                    <a:pt x="1206" y="1197"/>
                  </a:cubicBezTo>
                  <a:cubicBezTo>
                    <a:pt x="1641" y="745"/>
                    <a:pt x="2227" y="528"/>
                    <a:pt x="2813" y="528"/>
                  </a:cubicBezTo>
                  <a:close/>
                  <a:moveTo>
                    <a:pt x="2813" y="0"/>
                  </a:moveTo>
                  <a:cubicBezTo>
                    <a:pt x="2093" y="0"/>
                    <a:pt x="1373" y="277"/>
                    <a:pt x="821" y="829"/>
                  </a:cubicBezTo>
                  <a:cubicBezTo>
                    <a:pt x="302" y="1348"/>
                    <a:pt x="1" y="2051"/>
                    <a:pt x="1" y="2804"/>
                  </a:cubicBezTo>
                  <a:cubicBezTo>
                    <a:pt x="1" y="3557"/>
                    <a:pt x="302" y="4260"/>
                    <a:pt x="838" y="4796"/>
                  </a:cubicBezTo>
                  <a:cubicBezTo>
                    <a:pt x="1373" y="5332"/>
                    <a:pt x="2093" y="5616"/>
                    <a:pt x="2813" y="5616"/>
                  </a:cubicBezTo>
                  <a:cubicBezTo>
                    <a:pt x="3533" y="5616"/>
                    <a:pt x="4252" y="5332"/>
                    <a:pt x="4788" y="4796"/>
                  </a:cubicBezTo>
                  <a:cubicBezTo>
                    <a:pt x="5893" y="3691"/>
                    <a:pt x="5893" y="1917"/>
                    <a:pt x="4805" y="829"/>
                  </a:cubicBezTo>
                  <a:cubicBezTo>
                    <a:pt x="4252" y="277"/>
                    <a:pt x="3533" y="0"/>
                    <a:pt x="2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4445000" y="3912850"/>
              <a:ext cx="306350" cy="304875"/>
            </a:xfrm>
            <a:custGeom>
              <a:rect b="b" l="l" r="r" t="t"/>
              <a:pathLst>
                <a:path extrusionOk="0" h="12195" w="12254">
                  <a:moveTo>
                    <a:pt x="4219" y="1566"/>
                  </a:moveTo>
                  <a:cubicBezTo>
                    <a:pt x="4805" y="1566"/>
                    <a:pt x="5391" y="1783"/>
                    <a:pt x="5826" y="2235"/>
                  </a:cubicBezTo>
                  <a:cubicBezTo>
                    <a:pt x="6713" y="3122"/>
                    <a:pt x="6713" y="4562"/>
                    <a:pt x="5826" y="5449"/>
                  </a:cubicBezTo>
                  <a:cubicBezTo>
                    <a:pt x="5382" y="5893"/>
                    <a:pt x="4801" y="6114"/>
                    <a:pt x="4219" y="6114"/>
                  </a:cubicBezTo>
                  <a:cubicBezTo>
                    <a:pt x="3637" y="6114"/>
                    <a:pt x="3056" y="5893"/>
                    <a:pt x="2612" y="5449"/>
                  </a:cubicBezTo>
                  <a:cubicBezTo>
                    <a:pt x="2177" y="5031"/>
                    <a:pt x="1942" y="4445"/>
                    <a:pt x="1942" y="3842"/>
                  </a:cubicBezTo>
                  <a:cubicBezTo>
                    <a:pt x="1942" y="3240"/>
                    <a:pt x="2177" y="2670"/>
                    <a:pt x="2612" y="2235"/>
                  </a:cubicBezTo>
                  <a:cubicBezTo>
                    <a:pt x="3047" y="1783"/>
                    <a:pt x="3633" y="1566"/>
                    <a:pt x="4219" y="1566"/>
                  </a:cubicBezTo>
                  <a:close/>
                  <a:moveTo>
                    <a:pt x="4219" y="1030"/>
                  </a:moveTo>
                  <a:cubicBezTo>
                    <a:pt x="3466" y="1030"/>
                    <a:pt x="2763" y="1331"/>
                    <a:pt x="2227" y="1867"/>
                  </a:cubicBezTo>
                  <a:cubicBezTo>
                    <a:pt x="1708" y="2386"/>
                    <a:pt x="1407" y="3089"/>
                    <a:pt x="1407" y="3842"/>
                  </a:cubicBezTo>
                  <a:cubicBezTo>
                    <a:pt x="1407" y="4595"/>
                    <a:pt x="1708" y="5298"/>
                    <a:pt x="2244" y="5834"/>
                  </a:cubicBezTo>
                  <a:cubicBezTo>
                    <a:pt x="2779" y="6370"/>
                    <a:pt x="3499" y="6654"/>
                    <a:pt x="4219" y="6654"/>
                  </a:cubicBezTo>
                  <a:cubicBezTo>
                    <a:pt x="4939" y="6654"/>
                    <a:pt x="5658" y="6370"/>
                    <a:pt x="6211" y="5834"/>
                  </a:cubicBezTo>
                  <a:cubicBezTo>
                    <a:pt x="7299" y="4729"/>
                    <a:pt x="7299" y="2955"/>
                    <a:pt x="6211" y="1867"/>
                  </a:cubicBezTo>
                  <a:cubicBezTo>
                    <a:pt x="5675" y="1331"/>
                    <a:pt x="4972" y="1030"/>
                    <a:pt x="4219" y="1030"/>
                  </a:cubicBezTo>
                  <a:close/>
                  <a:moveTo>
                    <a:pt x="4219" y="520"/>
                  </a:moveTo>
                  <a:cubicBezTo>
                    <a:pt x="5068" y="520"/>
                    <a:pt x="5918" y="846"/>
                    <a:pt x="6562" y="1499"/>
                  </a:cubicBezTo>
                  <a:cubicBezTo>
                    <a:pt x="7751" y="2687"/>
                    <a:pt x="7868" y="4579"/>
                    <a:pt x="6830" y="5884"/>
                  </a:cubicBezTo>
                  <a:cubicBezTo>
                    <a:pt x="6746" y="6001"/>
                    <a:pt x="6763" y="6152"/>
                    <a:pt x="6847" y="6236"/>
                  </a:cubicBezTo>
                  <a:lnTo>
                    <a:pt x="8621" y="8010"/>
                  </a:lnTo>
                  <a:cubicBezTo>
                    <a:pt x="8672" y="8061"/>
                    <a:pt x="8743" y="8083"/>
                    <a:pt x="8811" y="8083"/>
                  </a:cubicBezTo>
                  <a:cubicBezTo>
                    <a:pt x="8832" y="8083"/>
                    <a:pt x="8852" y="8081"/>
                    <a:pt x="8872" y="8077"/>
                  </a:cubicBezTo>
                  <a:cubicBezTo>
                    <a:pt x="8973" y="8044"/>
                    <a:pt x="9056" y="8044"/>
                    <a:pt x="9157" y="8044"/>
                  </a:cubicBezTo>
                  <a:cubicBezTo>
                    <a:pt x="9441" y="8044"/>
                    <a:pt x="9709" y="8144"/>
                    <a:pt x="9910" y="8345"/>
                  </a:cubicBezTo>
                  <a:lnTo>
                    <a:pt x="11400" y="9851"/>
                  </a:lnTo>
                  <a:cubicBezTo>
                    <a:pt x="11601" y="10052"/>
                    <a:pt x="11718" y="10320"/>
                    <a:pt x="11718" y="10605"/>
                  </a:cubicBezTo>
                  <a:cubicBezTo>
                    <a:pt x="11718" y="10889"/>
                    <a:pt x="11601" y="11157"/>
                    <a:pt x="11400" y="11358"/>
                  </a:cubicBezTo>
                  <a:cubicBezTo>
                    <a:pt x="11199" y="11559"/>
                    <a:pt x="10931" y="11676"/>
                    <a:pt x="10646" y="11676"/>
                  </a:cubicBezTo>
                  <a:cubicBezTo>
                    <a:pt x="10362" y="11676"/>
                    <a:pt x="10094" y="11559"/>
                    <a:pt x="9893" y="11358"/>
                  </a:cubicBezTo>
                  <a:lnTo>
                    <a:pt x="8404" y="9868"/>
                  </a:lnTo>
                  <a:cubicBezTo>
                    <a:pt x="8102" y="9550"/>
                    <a:pt x="8002" y="9098"/>
                    <a:pt x="8169" y="8696"/>
                  </a:cubicBezTo>
                  <a:cubicBezTo>
                    <a:pt x="8203" y="8596"/>
                    <a:pt x="8186" y="8495"/>
                    <a:pt x="8102" y="8412"/>
                  </a:cubicBezTo>
                  <a:lnTo>
                    <a:pt x="6361" y="6654"/>
                  </a:lnTo>
                  <a:cubicBezTo>
                    <a:pt x="6311" y="6604"/>
                    <a:pt x="6244" y="6587"/>
                    <a:pt x="6177" y="6587"/>
                  </a:cubicBezTo>
                  <a:cubicBezTo>
                    <a:pt x="6127" y="6587"/>
                    <a:pt x="6077" y="6604"/>
                    <a:pt x="6027" y="6621"/>
                  </a:cubicBezTo>
                  <a:cubicBezTo>
                    <a:pt x="5477" y="6980"/>
                    <a:pt x="4849" y="7156"/>
                    <a:pt x="4225" y="7156"/>
                  </a:cubicBezTo>
                  <a:cubicBezTo>
                    <a:pt x="3367" y="7156"/>
                    <a:pt x="2515" y="6825"/>
                    <a:pt x="1875" y="6186"/>
                  </a:cubicBezTo>
                  <a:cubicBezTo>
                    <a:pt x="570" y="4897"/>
                    <a:pt x="570" y="2788"/>
                    <a:pt x="1875" y="1499"/>
                  </a:cubicBezTo>
                  <a:cubicBezTo>
                    <a:pt x="2520" y="846"/>
                    <a:pt x="3369" y="520"/>
                    <a:pt x="4219" y="520"/>
                  </a:cubicBezTo>
                  <a:close/>
                  <a:moveTo>
                    <a:pt x="4217" y="1"/>
                  </a:moveTo>
                  <a:cubicBezTo>
                    <a:pt x="3231" y="1"/>
                    <a:pt x="2244" y="377"/>
                    <a:pt x="1491" y="1131"/>
                  </a:cubicBezTo>
                  <a:cubicBezTo>
                    <a:pt x="1" y="2620"/>
                    <a:pt x="1" y="5064"/>
                    <a:pt x="1491" y="6571"/>
                  </a:cubicBezTo>
                  <a:cubicBezTo>
                    <a:pt x="2235" y="7305"/>
                    <a:pt x="3222" y="7689"/>
                    <a:pt x="4214" y="7689"/>
                  </a:cubicBezTo>
                  <a:cubicBezTo>
                    <a:pt x="4873" y="7689"/>
                    <a:pt x="5533" y="7520"/>
                    <a:pt x="6127" y="7173"/>
                  </a:cubicBezTo>
                  <a:lnTo>
                    <a:pt x="7617" y="8663"/>
                  </a:lnTo>
                  <a:cubicBezTo>
                    <a:pt x="7466" y="9215"/>
                    <a:pt x="7617" y="9818"/>
                    <a:pt x="8035" y="10236"/>
                  </a:cubicBezTo>
                  <a:lnTo>
                    <a:pt x="9525" y="11726"/>
                  </a:lnTo>
                  <a:cubicBezTo>
                    <a:pt x="9826" y="12027"/>
                    <a:pt x="10228" y="12195"/>
                    <a:pt x="10646" y="12195"/>
                  </a:cubicBezTo>
                  <a:cubicBezTo>
                    <a:pt x="11082" y="12195"/>
                    <a:pt x="11483" y="12027"/>
                    <a:pt x="11785" y="11726"/>
                  </a:cubicBezTo>
                  <a:cubicBezTo>
                    <a:pt x="12086" y="11425"/>
                    <a:pt x="12253" y="11023"/>
                    <a:pt x="12253" y="10605"/>
                  </a:cubicBezTo>
                  <a:cubicBezTo>
                    <a:pt x="12237" y="10169"/>
                    <a:pt x="12086" y="9768"/>
                    <a:pt x="11785" y="9466"/>
                  </a:cubicBezTo>
                  <a:lnTo>
                    <a:pt x="10278" y="7977"/>
                  </a:lnTo>
                  <a:cubicBezTo>
                    <a:pt x="9977" y="7675"/>
                    <a:pt x="9575" y="7508"/>
                    <a:pt x="9157" y="7508"/>
                  </a:cubicBezTo>
                  <a:cubicBezTo>
                    <a:pt x="9056" y="7508"/>
                    <a:pt x="8973" y="7525"/>
                    <a:pt x="8889" y="7525"/>
                  </a:cubicBezTo>
                  <a:lnTo>
                    <a:pt x="7382" y="6035"/>
                  </a:lnTo>
                  <a:cubicBezTo>
                    <a:pt x="8437" y="4512"/>
                    <a:pt x="8270" y="2453"/>
                    <a:pt x="6931" y="1131"/>
                  </a:cubicBezTo>
                  <a:cubicBezTo>
                    <a:pt x="6186" y="377"/>
                    <a:pt x="5202" y="1"/>
                    <a:pt x="42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18"/>
          <p:cNvGrpSpPr/>
          <p:nvPr/>
        </p:nvGrpSpPr>
        <p:grpSpPr>
          <a:xfrm>
            <a:off x="3435913" y="3463725"/>
            <a:ext cx="216350" cy="302575"/>
            <a:chOff x="4055425" y="3122175"/>
            <a:chExt cx="216350" cy="302575"/>
          </a:xfrm>
        </p:grpSpPr>
        <p:sp>
          <p:nvSpPr>
            <p:cNvPr id="446" name="Google Shape;446;p18"/>
            <p:cNvSpPr/>
            <p:nvPr/>
          </p:nvSpPr>
          <p:spPr>
            <a:xfrm>
              <a:off x="4055425" y="3122175"/>
              <a:ext cx="216350" cy="302575"/>
            </a:xfrm>
            <a:custGeom>
              <a:rect b="b" l="l" r="r" t="t"/>
              <a:pathLst>
                <a:path extrusionOk="0" h="12103" w="8654">
                  <a:moveTo>
                    <a:pt x="4319" y="536"/>
                  </a:moveTo>
                  <a:cubicBezTo>
                    <a:pt x="6411" y="536"/>
                    <a:pt x="8118" y="2226"/>
                    <a:pt x="8118" y="4319"/>
                  </a:cubicBezTo>
                  <a:cubicBezTo>
                    <a:pt x="8118" y="5440"/>
                    <a:pt x="6963" y="7951"/>
                    <a:pt x="4921" y="11232"/>
                  </a:cubicBezTo>
                  <a:cubicBezTo>
                    <a:pt x="4804" y="11449"/>
                    <a:pt x="4570" y="11566"/>
                    <a:pt x="4319" y="11566"/>
                  </a:cubicBezTo>
                  <a:cubicBezTo>
                    <a:pt x="4068" y="11566"/>
                    <a:pt x="3850" y="11449"/>
                    <a:pt x="3716" y="11232"/>
                  </a:cubicBezTo>
                  <a:cubicBezTo>
                    <a:pt x="1691" y="7951"/>
                    <a:pt x="519" y="5440"/>
                    <a:pt x="519" y="4319"/>
                  </a:cubicBezTo>
                  <a:cubicBezTo>
                    <a:pt x="519" y="2226"/>
                    <a:pt x="2226" y="536"/>
                    <a:pt x="4319" y="536"/>
                  </a:cubicBezTo>
                  <a:close/>
                  <a:moveTo>
                    <a:pt x="4319" y="0"/>
                  </a:moveTo>
                  <a:cubicBezTo>
                    <a:pt x="1942" y="0"/>
                    <a:pt x="0" y="1942"/>
                    <a:pt x="0" y="4319"/>
                  </a:cubicBezTo>
                  <a:cubicBezTo>
                    <a:pt x="0" y="5892"/>
                    <a:pt x="1774" y="9089"/>
                    <a:pt x="3264" y="11516"/>
                  </a:cubicBezTo>
                  <a:cubicBezTo>
                    <a:pt x="3499" y="11885"/>
                    <a:pt x="3884" y="12102"/>
                    <a:pt x="4319" y="12102"/>
                  </a:cubicBezTo>
                  <a:cubicBezTo>
                    <a:pt x="4754" y="12102"/>
                    <a:pt x="5139" y="11885"/>
                    <a:pt x="5373" y="11516"/>
                  </a:cubicBezTo>
                  <a:cubicBezTo>
                    <a:pt x="6863" y="9089"/>
                    <a:pt x="8654" y="5892"/>
                    <a:pt x="8654" y="4319"/>
                  </a:cubicBezTo>
                  <a:cubicBezTo>
                    <a:pt x="8654" y="1942"/>
                    <a:pt x="6712" y="0"/>
                    <a:pt x="43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4106900" y="3166525"/>
              <a:ext cx="113425" cy="113425"/>
            </a:xfrm>
            <a:custGeom>
              <a:rect b="b" l="l" r="r" t="t"/>
              <a:pathLst>
                <a:path extrusionOk="0" h="4537" w="4537">
                  <a:moveTo>
                    <a:pt x="2260" y="536"/>
                  </a:moveTo>
                  <a:cubicBezTo>
                    <a:pt x="3214" y="536"/>
                    <a:pt x="4001" y="1323"/>
                    <a:pt x="4001" y="2277"/>
                  </a:cubicBezTo>
                  <a:cubicBezTo>
                    <a:pt x="4001" y="3231"/>
                    <a:pt x="3214" y="4018"/>
                    <a:pt x="2260" y="4018"/>
                  </a:cubicBezTo>
                  <a:cubicBezTo>
                    <a:pt x="1306" y="4018"/>
                    <a:pt x="519" y="3231"/>
                    <a:pt x="519" y="2277"/>
                  </a:cubicBezTo>
                  <a:cubicBezTo>
                    <a:pt x="519" y="1323"/>
                    <a:pt x="1306" y="536"/>
                    <a:pt x="2260" y="536"/>
                  </a:cubicBezTo>
                  <a:close/>
                  <a:moveTo>
                    <a:pt x="2260" y="0"/>
                  </a:moveTo>
                  <a:cubicBezTo>
                    <a:pt x="1021" y="0"/>
                    <a:pt x="0" y="1021"/>
                    <a:pt x="0" y="2277"/>
                  </a:cubicBezTo>
                  <a:cubicBezTo>
                    <a:pt x="0" y="3516"/>
                    <a:pt x="1021" y="4537"/>
                    <a:pt x="2260" y="4537"/>
                  </a:cubicBezTo>
                  <a:cubicBezTo>
                    <a:pt x="3515" y="4537"/>
                    <a:pt x="4519" y="3516"/>
                    <a:pt x="4536" y="2277"/>
                  </a:cubicBezTo>
                  <a:cubicBezTo>
                    <a:pt x="4536" y="1021"/>
                    <a:pt x="3515" y="0"/>
                    <a:pt x="2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8"/>
          <p:cNvSpPr txBox="1"/>
          <p:nvPr/>
        </p:nvSpPr>
        <p:spPr>
          <a:xfrm>
            <a:off x="4571300" y="2195413"/>
            <a:ext cx="11376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Fira Sans Extra Condensed"/>
                <a:ea typeface="Fira Sans Extra Condensed"/>
                <a:cs typeface="Fira Sans Extra Condensed"/>
                <a:sym typeface="Fira Sans Extra Condensed"/>
              </a:rPr>
              <a:t>3</a:t>
            </a:r>
            <a:endParaRPr b="1" sz="3400">
              <a:solidFill>
                <a:srgbClr val="FFFFFF"/>
              </a:solidFill>
              <a:latin typeface="Fira Sans Extra Condensed"/>
              <a:ea typeface="Fira Sans Extra Condensed"/>
              <a:cs typeface="Fira Sans Extra Condensed"/>
              <a:sym typeface="Fira Sans Extra Condensed"/>
            </a:endParaRPr>
          </a:p>
        </p:txBody>
      </p:sp>
      <p:sp>
        <p:nvSpPr>
          <p:cNvPr id="449" name="Google Shape;449;p18"/>
          <p:cNvSpPr txBox="1"/>
          <p:nvPr/>
        </p:nvSpPr>
        <p:spPr>
          <a:xfrm>
            <a:off x="6191100" y="2272013"/>
            <a:ext cx="11376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Fira Sans Extra Condensed"/>
                <a:ea typeface="Fira Sans Extra Condensed"/>
                <a:cs typeface="Fira Sans Extra Condensed"/>
                <a:sym typeface="Fira Sans Extra Condensed"/>
              </a:rPr>
              <a:t>4</a:t>
            </a:r>
            <a:endParaRPr b="1" sz="3400">
              <a:solidFill>
                <a:srgbClr val="FFFFFF"/>
              </a:solidFill>
              <a:latin typeface="Fira Sans Extra Condensed"/>
              <a:ea typeface="Fira Sans Extra Condensed"/>
              <a:cs typeface="Fira Sans Extra Condensed"/>
              <a:sym typeface="Fira Sans Extra Condensed"/>
            </a:endParaRPr>
          </a:p>
        </p:txBody>
      </p:sp>
      <p:sp>
        <p:nvSpPr>
          <p:cNvPr id="450" name="Google Shape;450;p18"/>
          <p:cNvSpPr txBox="1"/>
          <p:nvPr/>
        </p:nvSpPr>
        <p:spPr>
          <a:xfrm>
            <a:off x="2969750" y="2272013"/>
            <a:ext cx="11376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latin typeface="Fira Sans Extra Condensed"/>
                <a:ea typeface="Fira Sans Extra Condensed"/>
                <a:cs typeface="Fira Sans Extra Condensed"/>
                <a:sym typeface="Fira Sans Extra Condensed"/>
              </a:rPr>
              <a:t>2</a:t>
            </a:r>
            <a:endParaRPr b="1" sz="3400">
              <a:solidFill>
                <a:srgbClr val="FFFFFF"/>
              </a:solidFill>
              <a:latin typeface="Fira Sans Extra Condensed"/>
              <a:ea typeface="Fira Sans Extra Condensed"/>
              <a:cs typeface="Fira Sans Extra Condensed"/>
              <a:sym typeface="Fira Sans Extra Condensed"/>
            </a:endParaRPr>
          </a:p>
        </p:txBody>
      </p:sp>
      <p:sp>
        <p:nvSpPr>
          <p:cNvPr id="451" name="Google Shape;451;p18"/>
          <p:cNvSpPr txBox="1"/>
          <p:nvPr/>
        </p:nvSpPr>
        <p:spPr>
          <a:xfrm>
            <a:off x="1056600" y="48168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9"/>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57" name="Google Shape;457;p19"/>
          <p:cNvSpPr txBox="1"/>
          <p:nvPr>
            <p:ph idx="4294967295" type="ctrTitle"/>
          </p:nvPr>
        </p:nvSpPr>
        <p:spPr>
          <a:xfrm>
            <a:off x="3501450" y="187675"/>
            <a:ext cx="2141100" cy="7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rPr>
              <a:t>Dataset </a:t>
            </a:r>
            <a:endParaRPr b="1">
              <a:solidFill>
                <a:schemeClr val="lt1"/>
              </a:solidFill>
            </a:endParaRPr>
          </a:p>
        </p:txBody>
      </p:sp>
      <p:sp>
        <p:nvSpPr>
          <p:cNvPr id="458" name="Google Shape;458;p19"/>
          <p:cNvSpPr txBox="1"/>
          <p:nvPr/>
        </p:nvSpPr>
        <p:spPr>
          <a:xfrm>
            <a:off x="1336500" y="1170475"/>
            <a:ext cx="6471000" cy="35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Nixie One"/>
                <a:ea typeface="Nixie One"/>
                <a:cs typeface="Nixie One"/>
                <a:sym typeface="Nixie One"/>
              </a:rPr>
              <a:t>Initial Problems:</a:t>
            </a:r>
            <a:endParaRPr b="1" sz="1800">
              <a:latin typeface="Nixie One"/>
              <a:ea typeface="Nixie One"/>
              <a:cs typeface="Nixie One"/>
              <a:sym typeface="Nixie One"/>
            </a:endParaRPr>
          </a:p>
          <a:p>
            <a:pPr indent="-342900" lvl="0" marL="457200" rtl="0" algn="l">
              <a:lnSpc>
                <a:spcPct val="150000"/>
              </a:lnSpc>
              <a:spcBef>
                <a:spcPts val="0"/>
              </a:spcBef>
              <a:spcAft>
                <a:spcPts val="0"/>
              </a:spcAft>
              <a:buSzPts val="1800"/>
              <a:buFont typeface="Nixie One"/>
              <a:buChar char="●"/>
            </a:pPr>
            <a:r>
              <a:rPr b="1" lang="en" sz="1800">
                <a:latin typeface="Nixie One"/>
                <a:ea typeface="Nixie One"/>
                <a:cs typeface="Nixie One"/>
                <a:sym typeface="Nixie One"/>
              </a:rPr>
              <a:t>Sample data was not provided with product demo</a:t>
            </a:r>
            <a:endParaRPr b="1" sz="1800">
              <a:latin typeface="Nixie One"/>
              <a:ea typeface="Nixie One"/>
              <a:cs typeface="Nixie One"/>
              <a:sym typeface="Nixie One"/>
            </a:endParaRPr>
          </a:p>
          <a:p>
            <a:pPr indent="0" lvl="0" marL="0" rtl="0" algn="l">
              <a:lnSpc>
                <a:spcPct val="150000"/>
              </a:lnSpc>
              <a:spcBef>
                <a:spcPts val="0"/>
              </a:spcBef>
              <a:spcAft>
                <a:spcPts val="0"/>
              </a:spcAft>
              <a:buNone/>
            </a:pPr>
            <a:r>
              <a:rPr b="1" lang="en" sz="1800">
                <a:latin typeface="Nixie One"/>
                <a:ea typeface="Nixie One"/>
                <a:cs typeface="Nixie One"/>
                <a:sym typeface="Nixie One"/>
              </a:rPr>
              <a:t>Our Solution:</a:t>
            </a:r>
            <a:endParaRPr b="1" sz="1800">
              <a:latin typeface="Nixie One"/>
              <a:ea typeface="Nixie One"/>
              <a:cs typeface="Nixie One"/>
              <a:sym typeface="Nixie One"/>
            </a:endParaRPr>
          </a:p>
          <a:p>
            <a:pPr indent="-342900" lvl="0" marL="457200" rtl="0" algn="l">
              <a:lnSpc>
                <a:spcPct val="150000"/>
              </a:lnSpc>
              <a:spcBef>
                <a:spcPts val="0"/>
              </a:spcBef>
              <a:spcAft>
                <a:spcPts val="0"/>
              </a:spcAft>
              <a:buSzPts val="1800"/>
              <a:buFont typeface="Nixie One"/>
              <a:buChar char="●"/>
            </a:pPr>
            <a:r>
              <a:rPr b="1" lang="en" sz="1800">
                <a:latin typeface="Nixie One"/>
                <a:ea typeface="Nixie One"/>
                <a:cs typeface="Nixie One"/>
                <a:sym typeface="Nixie One"/>
              </a:rPr>
              <a:t>Researched time series CPU usage data from Github, Kaggle, Google Dataset Search</a:t>
            </a:r>
            <a:endParaRPr b="1" sz="1800">
              <a:latin typeface="Nixie One"/>
              <a:ea typeface="Nixie One"/>
              <a:cs typeface="Nixie One"/>
              <a:sym typeface="Nixie One"/>
            </a:endParaRPr>
          </a:p>
          <a:p>
            <a:pPr indent="-304800" lvl="0" marL="457200" rtl="0" algn="l">
              <a:lnSpc>
                <a:spcPct val="150000"/>
              </a:lnSpc>
              <a:spcBef>
                <a:spcPts val="0"/>
              </a:spcBef>
              <a:spcAft>
                <a:spcPts val="0"/>
              </a:spcAft>
              <a:buSzPts val="1200"/>
              <a:buFont typeface="Nixie One"/>
              <a:buChar char="●"/>
            </a:pPr>
            <a:r>
              <a:rPr b="1" lang="en" sz="1200">
                <a:latin typeface="Nixie One"/>
                <a:ea typeface="Nixie One"/>
                <a:cs typeface="Nixie One"/>
                <a:sym typeface="Nixie One"/>
              </a:rPr>
              <a:t>Source: </a:t>
            </a:r>
            <a:r>
              <a:rPr b="1" lang="en" sz="1200" u="sng">
                <a:solidFill>
                  <a:schemeClr val="hlink"/>
                </a:solidFill>
                <a:latin typeface="Nixie One"/>
                <a:ea typeface="Nixie One"/>
                <a:cs typeface="Nixie One"/>
                <a:sym typeface="Nixie One"/>
                <a:hlinkClick r:id="rId3"/>
              </a:rPr>
              <a:t>https://github.com/alibaba/clusterdata/blob/master/cluster-trace-v2018/trace_2018.md</a:t>
            </a:r>
            <a:endParaRPr b="1" sz="1200">
              <a:latin typeface="Nixie One"/>
              <a:ea typeface="Nixie One"/>
              <a:cs typeface="Nixie One"/>
              <a:sym typeface="Nixie One"/>
            </a:endParaRPr>
          </a:p>
          <a:p>
            <a:pPr indent="0" lvl="0" marL="0" rtl="0" algn="l">
              <a:lnSpc>
                <a:spcPct val="150000"/>
              </a:lnSpc>
              <a:spcBef>
                <a:spcPts val="0"/>
              </a:spcBef>
              <a:spcAft>
                <a:spcPts val="0"/>
              </a:spcAft>
              <a:buNone/>
            </a:pPr>
            <a:r>
              <a:t/>
            </a:r>
            <a:endParaRPr b="1" sz="1200">
              <a:latin typeface="Nixie One"/>
              <a:ea typeface="Nixie One"/>
              <a:cs typeface="Nixie One"/>
              <a:sym typeface="Nixie One"/>
            </a:endParaRPr>
          </a:p>
        </p:txBody>
      </p:sp>
      <p:sp>
        <p:nvSpPr>
          <p:cNvPr id="459" name="Google Shape;459;p19"/>
          <p:cNvSpPr txBox="1"/>
          <p:nvPr/>
        </p:nvSpPr>
        <p:spPr>
          <a:xfrm>
            <a:off x="-164375" y="-233825"/>
            <a:ext cx="2067000" cy="17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000">
              <a:solidFill>
                <a:srgbClr val="FFFFFF"/>
              </a:solidFill>
            </a:endParaRPr>
          </a:p>
        </p:txBody>
      </p:sp>
      <p:sp>
        <p:nvSpPr>
          <p:cNvPr id="460" name="Google Shape;460;p19"/>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0"/>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6" name="Google Shape;466;p20"/>
          <p:cNvSpPr txBox="1"/>
          <p:nvPr>
            <p:ph type="title"/>
          </p:nvPr>
        </p:nvSpPr>
        <p:spPr>
          <a:xfrm>
            <a:off x="2361850" y="411100"/>
            <a:ext cx="56295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400"/>
              <a:t>Cleaning &amp; Visualizations</a:t>
            </a:r>
            <a:endParaRPr b="1" sz="3400"/>
          </a:p>
        </p:txBody>
      </p:sp>
      <p:sp>
        <p:nvSpPr>
          <p:cNvPr id="467" name="Google Shape;467;p20"/>
          <p:cNvSpPr txBox="1"/>
          <p:nvPr/>
        </p:nvSpPr>
        <p:spPr>
          <a:xfrm>
            <a:off x="1731550" y="1289775"/>
            <a:ext cx="7181700" cy="35088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Font typeface="Nixie One"/>
              <a:buChar char="●"/>
            </a:pPr>
            <a:r>
              <a:rPr b="1" lang="en" sz="1700">
                <a:latin typeface="Nixie One"/>
                <a:ea typeface="Nixie One"/>
                <a:cs typeface="Nixie One"/>
                <a:sym typeface="Nixie One"/>
              </a:rPr>
              <a:t>The original data is about 9 GB.</a:t>
            </a:r>
            <a:endParaRPr b="1" sz="1700">
              <a:latin typeface="Nixie One"/>
              <a:ea typeface="Nixie One"/>
              <a:cs typeface="Nixie One"/>
              <a:sym typeface="Nixie One"/>
            </a:endParaRPr>
          </a:p>
          <a:p>
            <a:pPr indent="-336550" lvl="0" marL="457200" rtl="0" algn="l">
              <a:lnSpc>
                <a:spcPct val="200000"/>
              </a:lnSpc>
              <a:spcBef>
                <a:spcPts val="0"/>
              </a:spcBef>
              <a:spcAft>
                <a:spcPts val="0"/>
              </a:spcAft>
              <a:buSzPts val="1700"/>
              <a:buFont typeface="Nixie One"/>
              <a:buChar char="●"/>
            </a:pPr>
            <a:r>
              <a:rPr b="1" lang="en" sz="1700">
                <a:latin typeface="Nixie One"/>
                <a:ea typeface="Nixie One"/>
                <a:cs typeface="Nixie One"/>
                <a:sym typeface="Nixie One"/>
              </a:rPr>
              <a:t>Organized the data by </a:t>
            </a:r>
            <a:r>
              <a:rPr b="1" lang="en" sz="1700">
                <a:latin typeface="Nixie One"/>
                <a:ea typeface="Nixie One"/>
                <a:cs typeface="Nixie One"/>
                <a:sym typeface="Nixie One"/>
              </a:rPr>
              <a:t>Computer</a:t>
            </a:r>
            <a:r>
              <a:rPr b="1" lang="en" sz="1700">
                <a:latin typeface="Nixie One"/>
                <a:ea typeface="Nixie One"/>
                <a:cs typeface="Nixie One"/>
                <a:sym typeface="Nixie One"/>
              </a:rPr>
              <a:t> IDs and chose the one with the most massive amount of data points.</a:t>
            </a:r>
            <a:endParaRPr b="1" sz="1700">
              <a:latin typeface="Nixie One"/>
              <a:ea typeface="Nixie One"/>
              <a:cs typeface="Nixie One"/>
              <a:sym typeface="Nixie One"/>
            </a:endParaRPr>
          </a:p>
          <a:p>
            <a:pPr indent="-336550" lvl="1" marL="914400" rtl="0" algn="l">
              <a:lnSpc>
                <a:spcPct val="200000"/>
              </a:lnSpc>
              <a:spcBef>
                <a:spcPts val="0"/>
              </a:spcBef>
              <a:spcAft>
                <a:spcPts val="0"/>
              </a:spcAft>
              <a:buSzPts val="1700"/>
              <a:buFont typeface="Nixie One"/>
              <a:buChar char="○"/>
            </a:pPr>
            <a:r>
              <a:rPr b="1" lang="en" sz="1700">
                <a:latin typeface="Nixie One"/>
                <a:ea typeface="Nixie One"/>
                <a:cs typeface="Nixie One"/>
                <a:sym typeface="Nixie One"/>
              </a:rPr>
              <a:t>Removed all the NA and duplicated values.</a:t>
            </a:r>
            <a:endParaRPr b="1" sz="1700">
              <a:latin typeface="Nixie One"/>
              <a:ea typeface="Nixie One"/>
              <a:cs typeface="Nixie One"/>
              <a:sym typeface="Nixie One"/>
            </a:endParaRPr>
          </a:p>
          <a:p>
            <a:pPr indent="-336550" lvl="1" marL="914400" rtl="0" algn="l">
              <a:lnSpc>
                <a:spcPct val="200000"/>
              </a:lnSpc>
              <a:spcBef>
                <a:spcPts val="0"/>
              </a:spcBef>
              <a:spcAft>
                <a:spcPts val="0"/>
              </a:spcAft>
              <a:buSzPts val="1700"/>
              <a:buFont typeface="Nixie One"/>
              <a:buChar char="○"/>
            </a:pPr>
            <a:r>
              <a:rPr b="1" lang="en" sz="1700">
                <a:latin typeface="Nixie One"/>
                <a:ea typeface="Nixie One"/>
                <a:cs typeface="Nixie One"/>
                <a:sym typeface="Nixie One"/>
              </a:rPr>
              <a:t>Kept Timestamp (second) and CPU (%)</a:t>
            </a:r>
            <a:endParaRPr b="1" sz="1700">
              <a:latin typeface="Nixie One"/>
              <a:ea typeface="Nixie One"/>
              <a:cs typeface="Nixie One"/>
              <a:sym typeface="Nixie One"/>
            </a:endParaRPr>
          </a:p>
        </p:txBody>
      </p:sp>
      <p:sp>
        <p:nvSpPr>
          <p:cNvPr id="468" name="Google Shape;468;p20"/>
          <p:cNvSpPr txBox="1"/>
          <p:nvPr/>
        </p:nvSpPr>
        <p:spPr>
          <a:xfrm>
            <a:off x="1056600" y="4798575"/>
            <a:ext cx="70308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ixie One"/>
                <a:ea typeface="Nixie One"/>
                <a:cs typeface="Nixie One"/>
                <a:sym typeface="Nixie One"/>
              </a:rPr>
              <a:t>Introduction ----- Problem ----- </a:t>
            </a:r>
            <a:r>
              <a:rPr b="1" lang="en" sz="1100">
                <a:solidFill>
                  <a:srgbClr val="FFFFFF"/>
                </a:solidFill>
                <a:highlight>
                  <a:schemeClr val="lt1"/>
                </a:highlight>
                <a:latin typeface="Nixie One"/>
                <a:ea typeface="Nixie One"/>
                <a:cs typeface="Nixie One"/>
                <a:sym typeface="Nixie One"/>
              </a:rPr>
              <a:t>Solution</a:t>
            </a:r>
            <a:r>
              <a:rPr b="1" lang="en" sz="1100">
                <a:latin typeface="Nixie One"/>
                <a:ea typeface="Nixie One"/>
                <a:cs typeface="Nixie One"/>
                <a:sym typeface="Nixie One"/>
              </a:rPr>
              <a:t> ----- Models ----- Learning Path</a:t>
            </a:r>
            <a:endParaRPr b="1" sz="1100">
              <a:latin typeface="Nixie One"/>
              <a:ea typeface="Nixie One"/>
              <a:cs typeface="Nixie One"/>
              <a:sym typeface="Nixie On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